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0" r:id="rId2"/>
    <p:sldMasterId id="2147483652" r:id="rId3"/>
    <p:sldMasterId id="2147483653" r:id="rId4"/>
    <p:sldMasterId id="2147483721" r:id="rId5"/>
  </p:sldMasterIdLst>
  <p:notesMasterIdLst>
    <p:notesMasterId r:id="rId38"/>
  </p:notesMasterIdLst>
  <p:handoutMasterIdLst>
    <p:handoutMasterId r:id="rId39"/>
  </p:handoutMasterIdLst>
  <p:sldIdLst>
    <p:sldId id="257" r:id="rId6"/>
    <p:sldId id="259" r:id="rId7"/>
    <p:sldId id="260" r:id="rId8"/>
    <p:sldId id="261" r:id="rId9"/>
    <p:sldId id="262" r:id="rId10"/>
    <p:sldId id="264" r:id="rId11"/>
    <p:sldId id="265" r:id="rId12"/>
    <p:sldId id="266" r:id="rId13"/>
    <p:sldId id="267" r:id="rId14"/>
    <p:sldId id="268" r:id="rId15"/>
    <p:sldId id="296" r:id="rId16"/>
    <p:sldId id="270" r:id="rId17"/>
    <p:sldId id="271" r:id="rId18"/>
    <p:sldId id="272" r:id="rId19"/>
    <p:sldId id="273" r:id="rId20"/>
    <p:sldId id="274" r:id="rId21"/>
    <p:sldId id="275" r:id="rId22"/>
    <p:sldId id="276" r:id="rId23"/>
    <p:sldId id="277" r:id="rId24"/>
    <p:sldId id="278" r:id="rId25"/>
    <p:sldId id="279" r:id="rId26"/>
    <p:sldId id="280" r:id="rId27"/>
    <p:sldId id="282" r:id="rId28"/>
    <p:sldId id="283" r:id="rId29"/>
    <p:sldId id="284" r:id="rId30"/>
    <p:sldId id="285" r:id="rId31"/>
    <p:sldId id="288" r:id="rId32"/>
    <p:sldId id="289" r:id="rId33"/>
    <p:sldId id="290" r:id="rId34"/>
    <p:sldId id="291" r:id="rId35"/>
    <p:sldId id="292" r:id="rId36"/>
    <p:sldId id="293" r:id="rId37"/>
  </p:sldIdLst>
  <p:sldSz cx="9144000" cy="6858000" type="screen4x3"/>
  <p:notesSz cx="9144000" cy="6858000"/>
  <p:defaultTextStyle>
    <a:defPPr>
      <a:defRPr lang="en-GB"/>
    </a:defPPr>
    <a:lvl1pPr algn="l" defTabSz="449263"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Microsoft YaHei" charset="0"/>
      </a:defRPr>
    </a:lvl1pPr>
    <a:lvl2pPr marL="742950" indent="-285750" algn="l" defTabSz="449263"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Microsoft YaHei" charset="0"/>
      </a:defRPr>
    </a:lvl2pPr>
    <a:lvl3pPr marL="1143000" indent="-228600" algn="l" defTabSz="449263"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Microsoft YaHei" charset="0"/>
      </a:defRPr>
    </a:lvl3pPr>
    <a:lvl4pPr marL="1600200" indent="-228600" algn="l" defTabSz="449263"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Microsoft YaHei" charset="0"/>
      </a:defRPr>
    </a:lvl4pPr>
    <a:lvl5pPr marL="2057400" indent="-228600" algn="l" defTabSz="449263"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Microsoft YaHei" charset="0"/>
      </a:defRPr>
    </a:lvl5pPr>
    <a:lvl6pPr marL="2286000" algn="l" defTabSz="457200" rtl="0" eaLnBrk="1" latinLnBrk="0" hangingPunct="1">
      <a:defRPr kern="1200">
        <a:solidFill>
          <a:schemeClr val="bg1"/>
        </a:solidFill>
        <a:latin typeface="Arial" charset="0"/>
        <a:ea typeface="ＭＳ Ｐゴシック" charset="0"/>
        <a:cs typeface="Microsoft YaHei" charset="0"/>
      </a:defRPr>
    </a:lvl6pPr>
    <a:lvl7pPr marL="2743200" algn="l" defTabSz="457200" rtl="0" eaLnBrk="1" latinLnBrk="0" hangingPunct="1">
      <a:defRPr kern="1200">
        <a:solidFill>
          <a:schemeClr val="bg1"/>
        </a:solidFill>
        <a:latin typeface="Arial" charset="0"/>
        <a:ea typeface="ＭＳ Ｐゴシック" charset="0"/>
        <a:cs typeface="Microsoft YaHei" charset="0"/>
      </a:defRPr>
    </a:lvl7pPr>
    <a:lvl8pPr marL="3200400" algn="l" defTabSz="457200" rtl="0" eaLnBrk="1" latinLnBrk="0" hangingPunct="1">
      <a:defRPr kern="1200">
        <a:solidFill>
          <a:schemeClr val="bg1"/>
        </a:solidFill>
        <a:latin typeface="Arial" charset="0"/>
        <a:ea typeface="ＭＳ Ｐゴシック" charset="0"/>
        <a:cs typeface="Microsoft YaHei" charset="0"/>
      </a:defRPr>
    </a:lvl8pPr>
    <a:lvl9pPr marL="3657600" algn="l" defTabSz="457200" rtl="0" eaLnBrk="1" latinLnBrk="0" hangingPunct="1">
      <a:defRPr kern="1200">
        <a:solidFill>
          <a:schemeClr val="bg1"/>
        </a:solidFill>
        <a:latin typeface="Arial" charset="0"/>
        <a:ea typeface="ＭＳ Ｐゴシック" charset="0"/>
        <a:cs typeface="Microsoft YaHei"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p:restoredTop sz="94649"/>
  </p:normalViewPr>
  <p:slideViewPr>
    <p:cSldViewPr>
      <p:cViewPr varScale="1">
        <p:scale>
          <a:sx n="83" d="100"/>
          <a:sy n="83" d="100"/>
        </p:scale>
        <p:origin x="1656" y="18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E7F22310-7660-384A-B76E-D587D7475005}" type="datetimeFigureOut">
              <a:rPr lang="en-US" smtClean="0"/>
              <a:t>1/5/18</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CD77895-B2BD-E141-80FD-7EE9EE95E5ED}" type="slidenum">
              <a:rPr lang="en-US" smtClean="0"/>
              <a:t>‹#›</a:t>
            </a:fld>
            <a:endParaRPr lang="en-US"/>
          </a:p>
        </p:txBody>
      </p:sp>
    </p:spTree>
    <p:extLst>
      <p:ext uri="{BB962C8B-B14F-4D97-AF65-F5344CB8AC3E}">
        <p14:creationId xmlns:p14="http://schemas.microsoft.com/office/powerpoint/2010/main" val="307883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AutoShape 1"/>
          <p:cNvSpPr>
            <a:spLocks noChangeArrowheads="1"/>
          </p:cNvSpPr>
          <p:nvPr/>
        </p:nvSpPr>
        <p:spPr bwMode="auto">
          <a:xfrm>
            <a:off x="0" y="0"/>
            <a:ext cx="9144000" cy="6858000"/>
          </a:xfrm>
          <a:prstGeom prst="roundRect">
            <a:avLst>
              <a:gd name="adj" fmla="val 23"/>
            </a:avLst>
          </a:prstGeom>
          <a:solidFill>
            <a:srgbClr val="FFFFFF"/>
          </a:solidFill>
          <a:ln>
            <a:noFill/>
          </a:ln>
          <a:effectLst/>
          <a:extLst>
            <a:ext uri="{91240B29-F687-4f45-9708-019B960494DF}">
              <a14:hiddenLine xmlns="" xmlns:a14="http://schemas.microsoft.com/office/drawing/2010/main" w="936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70" name="AutoShape 2"/>
          <p:cNvSpPr>
            <a:spLocks noChangeArrowheads="1"/>
          </p:cNvSpPr>
          <p:nvPr/>
        </p:nvSpPr>
        <p:spPr bwMode="auto">
          <a:xfrm>
            <a:off x="0" y="0"/>
            <a:ext cx="9144000" cy="6858000"/>
          </a:xfrm>
          <a:prstGeom prst="roundRect">
            <a:avLst>
              <a:gd name="adj" fmla="val 23"/>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71" name="AutoShape 3"/>
          <p:cNvSpPr>
            <a:spLocks noChangeArrowheads="1"/>
          </p:cNvSpPr>
          <p:nvPr/>
        </p:nvSpPr>
        <p:spPr bwMode="auto">
          <a:xfrm>
            <a:off x="0" y="0"/>
            <a:ext cx="9144000" cy="6858000"/>
          </a:xfrm>
          <a:prstGeom prst="roundRect">
            <a:avLst>
              <a:gd name="adj" fmla="val 23"/>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72" name="AutoShape 4"/>
          <p:cNvSpPr>
            <a:spLocks noChangeArrowheads="1"/>
          </p:cNvSpPr>
          <p:nvPr/>
        </p:nvSpPr>
        <p:spPr bwMode="auto">
          <a:xfrm>
            <a:off x="0" y="0"/>
            <a:ext cx="9144000" cy="6858000"/>
          </a:xfrm>
          <a:prstGeom prst="roundRect">
            <a:avLst>
              <a:gd name="adj" fmla="val 23"/>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73" name="AutoShape 5"/>
          <p:cNvSpPr>
            <a:spLocks noChangeArrowheads="1"/>
          </p:cNvSpPr>
          <p:nvPr/>
        </p:nvSpPr>
        <p:spPr bwMode="auto">
          <a:xfrm>
            <a:off x="0" y="0"/>
            <a:ext cx="9144000" cy="6858000"/>
          </a:xfrm>
          <a:prstGeom prst="roundRect">
            <a:avLst>
              <a:gd name="adj" fmla="val 23"/>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74" name="AutoShape 6"/>
          <p:cNvSpPr>
            <a:spLocks noChangeArrowheads="1"/>
          </p:cNvSpPr>
          <p:nvPr/>
        </p:nvSpPr>
        <p:spPr bwMode="auto">
          <a:xfrm>
            <a:off x="0" y="0"/>
            <a:ext cx="9144000" cy="6858000"/>
          </a:xfrm>
          <a:prstGeom prst="roundRect">
            <a:avLst>
              <a:gd name="adj" fmla="val 23"/>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75" name="AutoShape 7"/>
          <p:cNvSpPr>
            <a:spLocks noChangeArrowheads="1"/>
          </p:cNvSpPr>
          <p:nvPr/>
        </p:nvSpPr>
        <p:spPr bwMode="auto">
          <a:xfrm>
            <a:off x="0" y="0"/>
            <a:ext cx="9144000" cy="6858000"/>
          </a:xfrm>
          <a:prstGeom prst="roundRect">
            <a:avLst>
              <a:gd name="adj" fmla="val 23"/>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76" name="AutoShape 8"/>
          <p:cNvSpPr>
            <a:spLocks noChangeArrowheads="1"/>
          </p:cNvSpPr>
          <p:nvPr/>
        </p:nvSpPr>
        <p:spPr bwMode="auto">
          <a:xfrm>
            <a:off x="0" y="0"/>
            <a:ext cx="9144000" cy="6858000"/>
          </a:xfrm>
          <a:prstGeom prst="roundRect">
            <a:avLst>
              <a:gd name="adj" fmla="val 23"/>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77" name="Rectangle 9"/>
          <p:cNvSpPr>
            <a:spLocks noGrp="1" noRot="1" noChangeAspect="1" noChangeArrowheads="1"/>
          </p:cNvSpPr>
          <p:nvPr>
            <p:ph type="sldImg"/>
          </p:nvPr>
        </p:nvSpPr>
        <p:spPr bwMode="auto">
          <a:xfrm>
            <a:off x="-14114463" y="-8847138"/>
            <a:ext cx="12480925" cy="9359901"/>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p>
      <p:sp>
        <p:nvSpPr>
          <p:cNvPr id="7178" name="Rectangle 10"/>
          <p:cNvSpPr>
            <a:spLocks noGrp="1" noChangeArrowheads="1"/>
          </p:cNvSpPr>
          <p:nvPr>
            <p:ph type="body"/>
          </p:nvPr>
        </p:nvSpPr>
        <p:spPr bwMode="auto">
          <a:xfrm>
            <a:off x="914402" y="3257551"/>
            <a:ext cx="7296151" cy="3075385"/>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286992505"/>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Text Box 1"/>
          <p:cNvSpPr txBox="1">
            <a:spLocks noGrp="1" noRot="1" noChangeAspect="1" noChangeArrowheads="1"/>
          </p:cNvSpPr>
          <p:nvPr>
            <p:ph type="sldImg"/>
          </p:nvPr>
        </p:nvSpPr>
        <p:spPr bwMode="auto">
          <a:xfrm>
            <a:off x="2857500" y="522288"/>
            <a:ext cx="3429000" cy="257175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50178" name="Text Box 2"/>
          <p:cNvSpPr txBox="1">
            <a:spLocks noGrp="1" noChangeArrowheads="1"/>
          </p:cNvSpPr>
          <p:nvPr>
            <p:ph type="body" idx="1"/>
          </p:nvPr>
        </p:nvSpPr>
        <p:spPr bwMode="auto">
          <a:xfrm>
            <a:off x="914400" y="3257550"/>
            <a:ext cx="7315200" cy="30861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Text Box 1"/>
          <p:cNvSpPr txBox="1">
            <a:spLocks noGrp="1" noRot="1" noChangeAspect="1" noChangeArrowheads="1"/>
          </p:cNvSpPr>
          <p:nvPr>
            <p:ph type="sldImg"/>
          </p:nvPr>
        </p:nvSpPr>
        <p:spPr bwMode="auto">
          <a:xfrm>
            <a:off x="2857500" y="522288"/>
            <a:ext cx="3429000" cy="257175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1442" name="Text Box 2"/>
          <p:cNvSpPr txBox="1">
            <a:spLocks noGrp="1" noChangeArrowheads="1"/>
          </p:cNvSpPr>
          <p:nvPr>
            <p:ph type="body" idx="1"/>
          </p:nvPr>
        </p:nvSpPr>
        <p:spPr bwMode="auto">
          <a:xfrm>
            <a:off x="914400" y="3257550"/>
            <a:ext cx="7315200" cy="30861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Text Box 1"/>
          <p:cNvSpPr txBox="1">
            <a:spLocks noGrp="1" noRot="1" noChangeAspect="1" noChangeArrowheads="1"/>
          </p:cNvSpPr>
          <p:nvPr>
            <p:ph type="sldImg"/>
          </p:nvPr>
        </p:nvSpPr>
        <p:spPr bwMode="auto">
          <a:xfrm>
            <a:off x="2857500" y="522288"/>
            <a:ext cx="3429000" cy="257175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3490" name="Text Box 2"/>
          <p:cNvSpPr txBox="1">
            <a:spLocks noGrp="1" noChangeArrowheads="1"/>
          </p:cNvSpPr>
          <p:nvPr>
            <p:ph type="body" idx="1"/>
          </p:nvPr>
        </p:nvSpPr>
        <p:spPr bwMode="auto">
          <a:xfrm>
            <a:off x="914400" y="3257550"/>
            <a:ext cx="7315200" cy="30861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Text Box 1"/>
          <p:cNvSpPr txBox="1">
            <a:spLocks noGrp="1" noRot="1" noChangeAspect="1" noChangeArrowheads="1"/>
          </p:cNvSpPr>
          <p:nvPr>
            <p:ph type="sldImg"/>
          </p:nvPr>
        </p:nvSpPr>
        <p:spPr bwMode="auto">
          <a:xfrm>
            <a:off x="2857500" y="522288"/>
            <a:ext cx="3429000" cy="257175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3490" name="Text Box 2"/>
          <p:cNvSpPr txBox="1">
            <a:spLocks noGrp="1" noChangeArrowheads="1"/>
          </p:cNvSpPr>
          <p:nvPr>
            <p:ph type="body" idx="1"/>
          </p:nvPr>
        </p:nvSpPr>
        <p:spPr bwMode="auto">
          <a:xfrm>
            <a:off x="914400" y="3257550"/>
            <a:ext cx="7315200" cy="30861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Text Box 1"/>
          <p:cNvSpPr txBox="1">
            <a:spLocks noGrp="1" noRot="1" noChangeAspect="1" noChangeArrowheads="1"/>
          </p:cNvSpPr>
          <p:nvPr>
            <p:ph type="sldImg"/>
          </p:nvPr>
        </p:nvSpPr>
        <p:spPr bwMode="auto">
          <a:xfrm>
            <a:off x="2857500" y="522288"/>
            <a:ext cx="3429000" cy="257175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4514" name="Text Box 2"/>
          <p:cNvSpPr txBox="1">
            <a:spLocks noGrp="1" noChangeArrowheads="1"/>
          </p:cNvSpPr>
          <p:nvPr>
            <p:ph type="body" idx="1"/>
          </p:nvPr>
        </p:nvSpPr>
        <p:spPr bwMode="auto">
          <a:xfrm>
            <a:off x="914400" y="3257550"/>
            <a:ext cx="7315200" cy="30861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Text Box 1"/>
          <p:cNvSpPr txBox="1">
            <a:spLocks noGrp="1" noRot="1" noChangeAspect="1" noChangeArrowheads="1"/>
          </p:cNvSpPr>
          <p:nvPr>
            <p:ph type="sldImg"/>
          </p:nvPr>
        </p:nvSpPr>
        <p:spPr bwMode="auto">
          <a:xfrm>
            <a:off x="2857500" y="522288"/>
            <a:ext cx="3429000" cy="257175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5538" name="Text Box 2"/>
          <p:cNvSpPr txBox="1">
            <a:spLocks noGrp="1" noChangeArrowheads="1"/>
          </p:cNvSpPr>
          <p:nvPr>
            <p:ph type="body" idx="1"/>
          </p:nvPr>
        </p:nvSpPr>
        <p:spPr bwMode="auto">
          <a:xfrm>
            <a:off x="914400" y="3257550"/>
            <a:ext cx="7315200" cy="30861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Text Box 1"/>
          <p:cNvSpPr txBox="1">
            <a:spLocks noGrp="1" noRot="1" noChangeAspect="1" noChangeArrowheads="1"/>
          </p:cNvSpPr>
          <p:nvPr>
            <p:ph type="sldImg"/>
          </p:nvPr>
        </p:nvSpPr>
        <p:spPr bwMode="auto">
          <a:xfrm>
            <a:off x="2857500" y="522288"/>
            <a:ext cx="3429000" cy="257175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6562" name="Text Box 2"/>
          <p:cNvSpPr txBox="1">
            <a:spLocks noGrp="1" noChangeArrowheads="1"/>
          </p:cNvSpPr>
          <p:nvPr>
            <p:ph type="body" idx="1"/>
          </p:nvPr>
        </p:nvSpPr>
        <p:spPr bwMode="auto">
          <a:xfrm>
            <a:off x="914400" y="3257550"/>
            <a:ext cx="7315200" cy="30861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Text Box 1"/>
          <p:cNvSpPr txBox="1">
            <a:spLocks noGrp="1" noRot="1" noChangeAspect="1" noChangeArrowheads="1"/>
          </p:cNvSpPr>
          <p:nvPr>
            <p:ph type="sldImg"/>
          </p:nvPr>
        </p:nvSpPr>
        <p:spPr bwMode="auto">
          <a:xfrm>
            <a:off x="2857500" y="522288"/>
            <a:ext cx="3429000" cy="257175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7586" name="Text Box 2"/>
          <p:cNvSpPr txBox="1">
            <a:spLocks noGrp="1" noChangeArrowheads="1"/>
          </p:cNvSpPr>
          <p:nvPr>
            <p:ph type="body" idx="1"/>
          </p:nvPr>
        </p:nvSpPr>
        <p:spPr bwMode="auto">
          <a:xfrm>
            <a:off x="914400" y="3257550"/>
            <a:ext cx="7315200" cy="30861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Grp="1" noRot="1" noChangeAspect="1" noChangeArrowheads="1"/>
          </p:cNvSpPr>
          <p:nvPr>
            <p:ph type="sldImg"/>
          </p:nvPr>
        </p:nvSpPr>
        <p:spPr bwMode="auto">
          <a:xfrm>
            <a:off x="2857500" y="522288"/>
            <a:ext cx="3429000" cy="257175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8610" name="Text Box 2"/>
          <p:cNvSpPr txBox="1">
            <a:spLocks noGrp="1" noChangeArrowheads="1"/>
          </p:cNvSpPr>
          <p:nvPr>
            <p:ph type="body" idx="1"/>
          </p:nvPr>
        </p:nvSpPr>
        <p:spPr bwMode="auto">
          <a:xfrm>
            <a:off x="914400" y="3257550"/>
            <a:ext cx="7315200" cy="30861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Grp="1" noRot="1" noChangeAspect="1" noChangeArrowheads="1"/>
          </p:cNvSpPr>
          <p:nvPr>
            <p:ph type="sldImg"/>
          </p:nvPr>
        </p:nvSpPr>
        <p:spPr bwMode="auto">
          <a:xfrm>
            <a:off x="2857500" y="522288"/>
            <a:ext cx="3429000" cy="257175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9634" name="Text Box 2"/>
          <p:cNvSpPr txBox="1">
            <a:spLocks noGrp="1" noChangeArrowheads="1"/>
          </p:cNvSpPr>
          <p:nvPr>
            <p:ph type="body" idx="1"/>
          </p:nvPr>
        </p:nvSpPr>
        <p:spPr bwMode="auto">
          <a:xfrm>
            <a:off x="914400" y="3257550"/>
            <a:ext cx="7315200" cy="30861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Text Box 1"/>
          <p:cNvSpPr txBox="1">
            <a:spLocks noGrp="1" noRot="1" noChangeAspect="1" noChangeArrowheads="1"/>
          </p:cNvSpPr>
          <p:nvPr>
            <p:ph type="sldImg"/>
          </p:nvPr>
        </p:nvSpPr>
        <p:spPr bwMode="auto">
          <a:xfrm>
            <a:off x="2857500" y="522288"/>
            <a:ext cx="3429000" cy="257175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70658" name="Text Box 2"/>
          <p:cNvSpPr txBox="1">
            <a:spLocks noGrp="1" noChangeArrowheads="1"/>
          </p:cNvSpPr>
          <p:nvPr>
            <p:ph type="body" idx="1"/>
          </p:nvPr>
        </p:nvSpPr>
        <p:spPr bwMode="auto">
          <a:xfrm>
            <a:off x="914400" y="3257550"/>
            <a:ext cx="7315200" cy="30861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Text Box 1"/>
          <p:cNvSpPr txBox="1">
            <a:spLocks noGrp="1" noRot="1" noChangeAspect="1" noChangeArrowheads="1"/>
          </p:cNvSpPr>
          <p:nvPr>
            <p:ph type="sldImg"/>
          </p:nvPr>
        </p:nvSpPr>
        <p:spPr bwMode="auto">
          <a:xfrm>
            <a:off x="2857500" y="522288"/>
            <a:ext cx="3429000" cy="257175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52226" name="Text Box 2"/>
          <p:cNvSpPr txBox="1">
            <a:spLocks noGrp="1" noChangeArrowheads="1"/>
          </p:cNvSpPr>
          <p:nvPr>
            <p:ph type="body" idx="1"/>
          </p:nvPr>
        </p:nvSpPr>
        <p:spPr bwMode="auto">
          <a:xfrm>
            <a:off x="914400" y="3257550"/>
            <a:ext cx="7315200" cy="30861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Text Box 1"/>
          <p:cNvSpPr txBox="1">
            <a:spLocks noGrp="1" noRot="1" noChangeAspect="1" noChangeArrowheads="1"/>
          </p:cNvSpPr>
          <p:nvPr>
            <p:ph type="sldImg"/>
          </p:nvPr>
        </p:nvSpPr>
        <p:spPr bwMode="auto">
          <a:xfrm>
            <a:off x="2857500" y="522288"/>
            <a:ext cx="3429000" cy="257175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71682" name="Text Box 2"/>
          <p:cNvSpPr txBox="1">
            <a:spLocks noGrp="1" noChangeArrowheads="1"/>
          </p:cNvSpPr>
          <p:nvPr>
            <p:ph type="body" idx="1"/>
          </p:nvPr>
        </p:nvSpPr>
        <p:spPr bwMode="auto">
          <a:xfrm>
            <a:off x="914400" y="3257550"/>
            <a:ext cx="7315200" cy="30861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Text Box 1"/>
          <p:cNvSpPr txBox="1">
            <a:spLocks noGrp="1" noRot="1" noChangeAspect="1" noChangeArrowheads="1"/>
          </p:cNvSpPr>
          <p:nvPr>
            <p:ph type="sldImg"/>
          </p:nvPr>
        </p:nvSpPr>
        <p:spPr bwMode="auto">
          <a:xfrm>
            <a:off x="2857500" y="522288"/>
            <a:ext cx="3429000" cy="257175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72706" name="Text Box 2"/>
          <p:cNvSpPr txBox="1">
            <a:spLocks noGrp="1" noChangeArrowheads="1"/>
          </p:cNvSpPr>
          <p:nvPr>
            <p:ph type="body" idx="1"/>
          </p:nvPr>
        </p:nvSpPr>
        <p:spPr bwMode="auto">
          <a:xfrm>
            <a:off x="914400" y="3257550"/>
            <a:ext cx="7315200" cy="30861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9" name="Text Box 1"/>
          <p:cNvSpPr txBox="1">
            <a:spLocks noGrp="1" noRot="1" noChangeAspect="1" noChangeArrowheads="1"/>
          </p:cNvSpPr>
          <p:nvPr>
            <p:ph type="sldImg"/>
          </p:nvPr>
        </p:nvSpPr>
        <p:spPr bwMode="auto">
          <a:xfrm>
            <a:off x="2857500" y="522288"/>
            <a:ext cx="3429000" cy="257175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73730" name="Text Box 2"/>
          <p:cNvSpPr txBox="1">
            <a:spLocks noGrp="1" noChangeArrowheads="1"/>
          </p:cNvSpPr>
          <p:nvPr>
            <p:ph type="body" idx="1"/>
          </p:nvPr>
        </p:nvSpPr>
        <p:spPr bwMode="auto">
          <a:xfrm>
            <a:off x="914400" y="3257550"/>
            <a:ext cx="7315200" cy="30861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Text Box 1"/>
          <p:cNvSpPr txBox="1">
            <a:spLocks noGrp="1" noRot="1" noChangeAspect="1" noChangeArrowheads="1"/>
          </p:cNvSpPr>
          <p:nvPr>
            <p:ph type="sldImg"/>
          </p:nvPr>
        </p:nvSpPr>
        <p:spPr bwMode="auto">
          <a:xfrm>
            <a:off x="2857500" y="522288"/>
            <a:ext cx="3429000" cy="257175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75778" name="Text Box 2"/>
          <p:cNvSpPr txBox="1">
            <a:spLocks noGrp="1" noChangeArrowheads="1"/>
          </p:cNvSpPr>
          <p:nvPr>
            <p:ph type="body" idx="1"/>
          </p:nvPr>
        </p:nvSpPr>
        <p:spPr bwMode="auto">
          <a:xfrm>
            <a:off x="914400" y="3257550"/>
            <a:ext cx="7315200" cy="30861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txBox="1">
            <a:spLocks noGrp="1" noRot="1" noChangeAspect="1" noChangeArrowheads="1"/>
          </p:cNvSpPr>
          <p:nvPr>
            <p:ph type="sldImg"/>
          </p:nvPr>
        </p:nvSpPr>
        <p:spPr bwMode="auto">
          <a:xfrm>
            <a:off x="2857500" y="522288"/>
            <a:ext cx="3429000" cy="257175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76802" name="Text Box 2"/>
          <p:cNvSpPr txBox="1">
            <a:spLocks noGrp="1" noChangeArrowheads="1"/>
          </p:cNvSpPr>
          <p:nvPr>
            <p:ph type="body" idx="1"/>
          </p:nvPr>
        </p:nvSpPr>
        <p:spPr bwMode="auto">
          <a:xfrm>
            <a:off x="914400" y="3257550"/>
            <a:ext cx="7315200" cy="30861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Text Box 1"/>
          <p:cNvSpPr txBox="1">
            <a:spLocks noGrp="1" noRot="1" noChangeAspect="1" noChangeArrowheads="1"/>
          </p:cNvSpPr>
          <p:nvPr>
            <p:ph type="sldImg"/>
          </p:nvPr>
        </p:nvSpPr>
        <p:spPr bwMode="auto">
          <a:xfrm>
            <a:off x="2857500" y="522288"/>
            <a:ext cx="3429000" cy="257175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77826" name="Text Box 2"/>
          <p:cNvSpPr txBox="1">
            <a:spLocks noGrp="1" noChangeArrowheads="1"/>
          </p:cNvSpPr>
          <p:nvPr>
            <p:ph type="body" idx="1"/>
          </p:nvPr>
        </p:nvSpPr>
        <p:spPr bwMode="auto">
          <a:xfrm>
            <a:off x="914400" y="3257550"/>
            <a:ext cx="7315200" cy="30861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Text Box 1"/>
          <p:cNvSpPr txBox="1">
            <a:spLocks noGrp="1" noRot="1" noChangeAspect="1" noChangeArrowheads="1"/>
          </p:cNvSpPr>
          <p:nvPr>
            <p:ph type="sldImg"/>
          </p:nvPr>
        </p:nvSpPr>
        <p:spPr bwMode="auto">
          <a:xfrm>
            <a:off x="-14111288" y="-8847138"/>
            <a:ext cx="12492038" cy="9369426"/>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78850" name="Text Box 2"/>
          <p:cNvSpPr txBox="1">
            <a:spLocks noGrp="1" noChangeArrowheads="1"/>
          </p:cNvSpPr>
          <p:nvPr>
            <p:ph type="body" idx="1"/>
          </p:nvPr>
        </p:nvSpPr>
        <p:spPr bwMode="auto">
          <a:xfrm>
            <a:off x="914402" y="3257550"/>
            <a:ext cx="7313084" cy="30861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Text Box 1"/>
          <p:cNvSpPr txBox="1">
            <a:spLocks noGrp="1" noRot="1" noChangeAspect="1" noChangeArrowheads="1"/>
          </p:cNvSpPr>
          <p:nvPr>
            <p:ph type="sldImg"/>
          </p:nvPr>
        </p:nvSpPr>
        <p:spPr bwMode="auto">
          <a:xfrm>
            <a:off x="-14111288" y="-8847138"/>
            <a:ext cx="12492038" cy="9369426"/>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81922" name="Text Box 2"/>
          <p:cNvSpPr txBox="1">
            <a:spLocks noGrp="1" noChangeArrowheads="1"/>
          </p:cNvSpPr>
          <p:nvPr>
            <p:ph type="body" idx="1"/>
          </p:nvPr>
        </p:nvSpPr>
        <p:spPr bwMode="auto">
          <a:xfrm>
            <a:off x="914402" y="3257550"/>
            <a:ext cx="7313084" cy="30861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5" name="Text Box 1"/>
          <p:cNvSpPr txBox="1">
            <a:spLocks noGrp="1" noRot="1" noChangeAspect="1" noChangeArrowheads="1"/>
          </p:cNvSpPr>
          <p:nvPr>
            <p:ph type="sldImg"/>
          </p:nvPr>
        </p:nvSpPr>
        <p:spPr bwMode="auto">
          <a:xfrm>
            <a:off x="-14112875" y="-8847138"/>
            <a:ext cx="12492037" cy="93678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82946" name="Text Box 2"/>
          <p:cNvSpPr txBox="1">
            <a:spLocks noGrp="1" noChangeArrowheads="1"/>
          </p:cNvSpPr>
          <p:nvPr>
            <p:ph type="body" idx="1"/>
          </p:nvPr>
        </p:nvSpPr>
        <p:spPr bwMode="auto">
          <a:xfrm>
            <a:off x="914402" y="3257551"/>
            <a:ext cx="7310967" cy="3083719"/>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9" name="Text Box 1"/>
          <p:cNvSpPr txBox="1">
            <a:spLocks noGrp="1" noRot="1" noChangeAspect="1" noChangeArrowheads="1"/>
          </p:cNvSpPr>
          <p:nvPr>
            <p:ph type="sldImg"/>
          </p:nvPr>
        </p:nvSpPr>
        <p:spPr bwMode="auto">
          <a:xfrm>
            <a:off x="-14112875" y="-8847138"/>
            <a:ext cx="12492037" cy="93678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83970" name="Text Box 2"/>
          <p:cNvSpPr txBox="1">
            <a:spLocks noGrp="1" noChangeArrowheads="1"/>
          </p:cNvSpPr>
          <p:nvPr>
            <p:ph type="body" idx="1"/>
          </p:nvPr>
        </p:nvSpPr>
        <p:spPr bwMode="auto">
          <a:xfrm>
            <a:off x="914402" y="3257551"/>
            <a:ext cx="7310967" cy="3083719"/>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Text Box 1"/>
          <p:cNvSpPr txBox="1">
            <a:spLocks noGrp="1" noRot="1" noChangeAspect="1" noChangeArrowheads="1"/>
          </p:cNvSpPr>
          <p:nvPr>
            <p:ph type="sldImg"/>
          </p:nvPr>
        </p:nvSpPr>
        <p:spPr bwMode="auto">
          <a:xfrm>
            <a:off x="2857500" y="522288"/>
            <a:ext cx="3429000" cy="257175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53250" name="Text Box 2"/>
          <p:cNvSpPr txBox="1">
            <a:spLocks noGrp="1" noChangeArrowheads="1"/>
          </p:cNvSpPr>
          <p:nvPr>
            <p:ph type="body" idx="1"/>
          </p:nvPr>
        </p:nvSpPr>
        <p:spPr bwMode="auto">
          <a:xfrm>
            <a:off x="914400" y="3257550"/>
            <a:ext cx="7315200" cy="30861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Text Box 1"/>
          <p:cNvSpPr txBox="1">
            <a:spLocks noGrp="1" noRot="1" noChangeAspect="1" noChangeArrowheads="1"/>
          </p:cNvSpPr>
          <p:nvPr>
            <p:ph type="sldImg"/>
          </p:nvPr>
        </p:nvSpPr>
        <p:spPr bwMode="auto">
          <a:xfrm>
            <a:off x="-14112875" y="-8847138"/>
            <a:ext cx="12492037" cy="93678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84994" name="Text Box 2"/>
          <p:cNvSpPr txBox="1">
            <a:spLocks noGrp="1" noChangeArrowheads="1"/>
          </p:cNvSpPr>
          <p:nvPr>
            <p:ph type="body" idx="1"/>
          </p:nvPr>
        </p:nvSpPr>
        <p:spPr bwMode="auto">
          <a:xfrm>
            <a:off x="914402" y="3257551"/>
            <a:ext cx="7310967" cy="3083719"/>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7" name="Text Box 1"/>
          <p:cNvSpPr txBox="1">
            <a:spLocks noGrp="1" noRot="1" noChangeAspect="1" noChangeArrowheads="1"/>
          </p:cNvSpPr>
          <p:nvPr>
            <p:ph type="sldImg"/>
          </p:nvPr>
        </p:nvSpPr>
        <p:spPr bwMode="auto">
          <a:xfrm>
            <a:off x="-14112875" y="-8847138"/>
            <a:ext cx="12492037" cy="93678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86018" name="Text Box 2"/>
          <p:cNvSpPr txBox="1">
            <a:spLocks noGrp="1" noChangeArrowheads="1"/>
          </p:cNvSpPr>
          <p:nvPr>
            <p:ph type="body" idx="1"/>
          </p:nvPr>
        </p:nvSpPr>
        <p:spPr bwMode="auto">
          <a:xfrm>
            <a:off x="914402" y="3257551"/>
            <a:ext cx="7310967" cy="3083719"/>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1" name="Text Box 1"/>
          <p:cNvSpPr txBox="1">
            <a:spLocks noGrp="1" noRot="1" noChangeAspect="1" noChangeArrowheads="1"/>
          </p:cNvSpPr>
          <p:nvPr>
            <p:ph type="sldImg"/>
          </p:nvPr>
        </p:nvSpPr>
        <p:spPr bwMode="auto">
          <a:xfrm>
            <a:off x="-14111288" y="-8847138"/>
            <a:ext cx="12487275" cy="9366251"/>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87042" name="Text Box 2"/>
          <p:cNvSpPr txBox="1">
            <a:spLocks noGrp="1" noChangeArrowheads="1"/>
          </p:cNvSpPr>
          <p:nvPr>
            <p:ph type="body" idx="1"/>
          </p:nvPr>
        </p:nvSpPr>
        <p:spPr bwMode="auto">
          <a:xfrm>
            <a:off x="914401" y="3257551"/>
            <a:ext cx="7308851" cy="3083719"/>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Text Box 1"/>
          <p:cNvSpPr txBox="1">
            <a:spLocks noGrp="1" noRot="1" noChangeAspect="1" noChangeArrowheads="1"/>
          </p:cNvSpPr>
          <p:nvPr>
            <p:ph type="sldImg"/>
          </p:nvPr>
        </p:nvSpPr>
        <p:spPr bwMode="auto">
          <a:xfrm>
            <a:off x="2857500" y="522288"/>
            <a:ext cx="3429000" cy="257175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54274" name="Text Box 2"/>
          <p:cNvSpPr txBox="1">
            <a:spLocks noGrp="1" noChangeArrowheads="1"/>
          </p:cNvSpPr>
          <p:nvPr>
            <p:ph type="body" idx="1"/>
          </p:nvPr>
        </p:nvSpPr>
        <p:spPr bwMode="auto">
          <a:xfrm>
            <a:off x="914400" y="3257550"/>
            <a:ext cx="7315200" cy="30861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Text Box 1"/>
          <p:cNvSpPr txBox="1">
            <a:spLocks noGrp="1" noRot="1" noChangeAspect="1" noChangeArrowheads="1"/>
          </p:cNvSpPr>
          <p:nvPr>
            <p:ph type="sldImg"/>
          </p:nvPr>
        </p:nvSpPr>
        <p:spPr bwMode="auto">
          <a:xfrm>
            <a:off x="2857500" y="522288"/>
            <a:ext cx="3429000" cy="257175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55298" name="Text Box 2"/>
          <p:cNvSpPr txBox="1">
            <a:spLocks noGrp="1" noChangeArrowheads="1"/>
          </p:cNvSpPr>
          <p:nvPr>
            <p:ph type="body" idx="1"/>
          </p:nvPr>
        </p:nvSpPr>
        <p:spPr bwMode="auto">
          <a:xfrm>
            <a:off x="914400" y="3257550"/>
            <a:ext cx="7315200" cy="30861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Text Box 1"/>
          <p:cNvSpPr txBox="1">
            <a:spLocks noGrp="1" noRot="1" noChangeAspect="1" noChangeArrowheads="1"/>
          </p:cNvSpPr>
          <p:nvPr>
            <p:ph type="sldImg"/>
          </p:nvPr>
        </p:nvSpPr>
        <p:spPr bwMode="auto">
          <a:xfrm>
            <a:off x="2857500" y="522288"/>
            <a:ext cx="3429000" cy="257175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57346" name="Text Box 2"/>
          <p:cNvSpPr txBox="1">
            <a:spLocks noGrp="1" noChangeArrowheads="1"/>
          </p:cNvSpPr>
          <p:nvPr>
            <p:ph type="body" idx="1"/>
          </p:nvPr>
        </p:nvSpPr>
        <p:spPr bwMode="auto">
          <a:xfrm>
            <a:off x="914400" y="3257550"/>
            <a:ext cx="7315200" cy="30861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Text Box 1"/>
          <p:cNvSpPr txBox="1">
            <a:spLocks noGrp="1" noRot="1" noChangeAspect="1" noChangeArrowheads="1"/>
          </p:cNvSpPr>
          <p:nvPr>
            <p:ph type="sldImg"/>
          </p:nvPr>
        </p:nvSpPr>
        <p:spPr bwMode="auto">
          <a:xfrm>
            <a:off x="2857500" y="522288"/>
            <a:ext cx="3429000" cy="257175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58370" name="Text Box 2"/>
          <p:cNvSpPr txBox="1">
            <a:spLocks noGrp="1" noChangeArrowheads="1"/>
          </p:cNvSpPr>
          <p:nvPr>
            <p:ph type="body" idx="1"/>
          </p:nvPr>
        </p:nvSpPr>
        <p:spPr bwMode="auto">
          <a:xfrm>
            <a:off x="914400" y="3257550"/>
            <a:ext cx="7315200" cy="30861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Text Box 1"/>
          <p:cNvSpPr txBox="1">
            <a:spLocks noGrp="1" noRot="1" noChangeAspect="1" noChangeArrowheads="1"/>
          </p:cNvSpPr>
          <p:nvPr>
            <p:ph type="sldImg"/>
          </p:nvPr>
        </p:nvSpPr>
        <p:spPr bwMode="auto">
          <a:xfrm>
            <a:off x="2857500" y="522288"/>
            <a:ext cx="3429000" cy="257175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59394" name="Text Box 2"/>
          <p:cNvSpPr txBox="1">
            <a:spLocks noGrp="1" noChangeArrowheads="1"/>
          </p:cNvSpPr>
          <p:nvPr>
            <p:ph type="body" idx="1"/>
          </p:nvPr>
        </p:nvSpPr>
        <p:spPr bwMode="auto">
          <a:xfrm>
            <a:off x="914400" y="3257550"/>
            <a:ext cx="7315200" cy="30861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7" name="Text Box 1"/>
          <p:cNvSpPr txBox="1">
            <a:spLocks noGrp="1" noRot="1" noChangeAspect="1" noChangeArrowheads="1"/>
          </p:cNvSpPr>
          <p:nvPr>
            <p:ph type="sldImg"/>
          </p:nvPr>
        </p:nvSpPr>
        <p:spPr bwMode="auto">
          <a:xfrm>
            <a:off x="2857500" y="522288"/>
            <a:ext cx="3429000" cy="257175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0418" name="Text Box 2"/>
          <p:cNvSpPr txBox="1">
            <a:spLocks noGrp="1" noChangeArrowheads="1"/>
          </p:cNvSpPr>
          <p:nvPr>
            <p:ph type="body" idx="1"/>
          </p:nvPr>
        </p:nvSpPr>
        <p:spPr bwMode="auto">
          <a:xfrm>
            <a:off x="914400" y="3257550"/>
            <a:ext cx="7315200" cy="30861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s-ES"/>
          </a:p>
        </p:txBody>
      </p:sp>
      <p:sp>
        <p:nvSpPr>
          <p:cNvPr id="5" name="Slide Number Placeholder 4"/>
          <p:cNvSpPr>
            <a:spLocks noGrp="1"/>
          </p:cNvSpPr>
          <p:nvPr>
            <p:ph type="sldNum" idx="11"/>
          </p:nvPr>
        </p:nvSpPr>
        <p:spPr/>
        <p:txBody>
          <a:bodyPr/>
          <a:lstStyle>
            <a:lvl1pPr>
              <a:defRPr/>
            </a:lvl1pPr>
          </a:lstStyle>
          <a:p>
            <a:fld id="{43962018-1E33-A648-884E-5A480DEB3E48}" type="slidenum">
              <a:rPr lang="es-ES"/>
              <a:pPr/>
              <a:t>‹#›</a:t>
            </a:fld>
            <a:endParaRPr lang="es-ES"/>
          </a:p>
        </p:txBody>
      </p:sp>
    </p:spTree>
    <p:extLst>
      <p:ext uri="{BB962C8B-B14F-4D97-AF65-F5344CB8AC3E}">
        <p14:creationId xmlns:p14="http://schemas.microsoft.com/office/powerpoint/2010/main" val="3316549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s-ES"/>
          </a:p>
        </p:txBody>
      </p:sp>
      <p:sp>
        <p:nvSpPr>
          <p:cNvPr id="5" name="Slide Number Placeholder 4"/>
          <p:cNvSpPr>
            <a:spLocks noGrp="1"/>
          </p:cNvSpPr>
          <p:nvPr>
            <p:ph type="sldNum" idx="11"/>
          </p:nvPr>
        </p:nvSpPr>
        <p:spPr/>
        <p:txBody>
          <a:bodyPr/>
          <a:lstStyle>
            <a:lvl1pPr>
              <a:defRPr/>
            </a:lvl1pPr>
          </a:lstStyle>
          <a:p>
            <a:fld id="{8837158C-337C-704A-AC6C-001ACA0DAC1B}" type="slidenum">
              <a:rPr lang="es-ES"/>
              <a:pPr/>
              <a:t>‹#›</a:t>
            </a:fld>
            <a:endParaRPr lang="es-ES"/>
          </a:p>
        </p:txBody>
      </p:sp>
    </p:spTree>
    <p:extLst>
      <p:ext uri="{BB962C8B-B14F-4D97-AF65-F5344CB8AC3E}">
        <p14:creationId xmlns:p14="http://schemas.microsoft.com/office/powerpoint/2010/main" val="3558411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0088" y="144463"/>
            <a:ext cx="1870075" cy="6089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0" y="144463"/>
            <a:ext cx="5462588" cy="6089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s-ES"/>
          </a:p>
        </p:txBody>
      </p:sp>
      <p:sp>
        <p:nvSpPr>
          <p:cNvPr id="5" name="Slide Number Placeholder 4"/>
          <p:cNvSpPr>
            <a:spLocks noGrp="1"/>
          </p:cNvSpPr>
          <p:nvPr>
            <p:ph type="sldNum" idx="11"/>
          </p:nvPr>
        </p:nvSpPr>
        <p:spPr/>
        <p:txBody>
          <a:bodyPr/>
          <a:lstStyle>
            <a:lvl1pPr>
              <a:defRPr/>
            </a:lvl1pPr>
          </a:lstStyle>
          <a:p>
            <a:fld id="{4E78BD10-6A36-5946-8E8D-13FE66C08D62}" type="slidenum">
              <a:rPr lang="es-ES"/>
              <a:pPr/>
              <a:t>‹#›</a:t>
            </a:fld>
            <a:endParaRPr lang="es-ES"/>
          </a:p>
        </p:txBody>
      </p:sp>
    </p:spTree>
    <p:extLst>
      <p:ext uri="{BB962C8B-B14F-4D97-AF65-F5344CB8AC3E}">
        <p14:creationId xmlns:p14="http://schemas.microsoft.com/office/powerpoint/2010/main" val="1415299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s-ES"/>
          </a:p>
        </p:txBody>
      </p:sp>
      <p:sp>
        <p:nvSpPr>
          <p:cNvPr id="5" name="Slide Number Placeholder 4"/>
          <p:cNvSpPr>
            <a:spLocks noGrp="1"/>
          </p:cNvSpPr>
          <p:nvPr>
            <p:ph type="sldNum" idx="11"/>
          </p:nvPr>
        </p:nvSpPr>
        <p:spPr/>
        <p:txBody>
          <a:bodyPr/>
          <a:lstStyle>
            <a:lvl1pPr>
              <a:defRPr/>
            </a:lvl1pPr>
          </a:lstStyle>
          <a:p>
            <a:fld id="{225172D7-A187-2A47-9513-BEDBB2795D2F}" type="slidenum">
              <a:rPr lang="es-ES"/>
              <a:pPr/>
              <a:t>‹#›</a:t>
            </a:fld>
            <a:endParaRPr lang="es-ES"/>
          </a:p>
        </p:txBody>
      </p:sp>
    </p:spTree>
    <p:extLst>
      <p:ext uri="{BB962C8B-B14F-4D97-AF65-F5344CB8AC3E}">
        <p14:creationId xmlns:p14="http://schemas.microsoft.com/office/powerpoint/2010/main" val="1008915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s-ES"/>
          </a:p>
        </p:txBody>
      </p:sp>
      <p:sp>
        <p:nvSpPr>
          <p:cNvPr id="5" name="Slide Number Placeholder 4"/>
          <p:cNvSpPr>
            <a:spLocks noGrp="1"/>
          </p:cNvSpPr>
          <p:nvPr>
            <p:ph type="sldNum" idx="11"/>
          </p:nvPr>
        </p:nvSpPr>
        <p:spPr/>
        <p:txBody>
          <a:bodyPr/>
          <a:lstStyle>
            <a:lvl1pPr>
              <a:defRPr/>
            </a:lvl1pPr>
          </a:lstStyle>
          <a:p>
            <a:fld id="{C01E7D74-55A4-CB45-ADEA-78DB0E72D229}" type="slidenum">
              <a:rPr lang="es-ES"/>
              <a:pPr/>
              <a:t>‹#›</a:t>
            </a:fld>
            <a:endParaRPr lang="es-ES"/>
          </a:p>
        </p:txBody>
      </p:sp>
    </p:spTree>
    <p:extLst>
      <p:ext uri="{BB962C8B-B14F-4D97-AF65-F5344CB8AC3E}">
        <p14:creationId xmlns:p14="http://schemas.microsoft.com/office/powerpoint/2010/main" val="723339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s-ES"/>
          </a:p>
        </p:txBody>
      </p:sp>
      <p:sp>
        <p:nvSpPr>
          <p:cNvPr id="5" name="Slide Number Placeholder 4"/>
          <p:cNvSpPr>
            <a:spLocks noGrp="1"/>
          </p:cNvSpPr>
          <p:nvPr>
            <p:ph type="sldNum" idx="11"/>
          </p:nvPr>
        </p:nvSpPr>
        <p:spPr/>
        <p:txBody>
          <a:bodyPr/>
          <a:lstStyle>
            <a:lvl1pPr>
              <a:defRPr/>
            </a:lvl1pPr>
          </a:lstStyle>
          <a:p>
            <a:fld id="{BD8B59F3-5D2C-3744-8B8D-266B4860B600}" type="slidenum">
              <a:rPr lang="es-ES"/>
              <a:pPr/>
              <a:t>‹#›</a:t>
            </a:fld>
            <a:endParaRPr lang="es-ES"/>
          </a:p>
        </p:txBody>
      </p:sp>
    </p:spTree>
    <p:extLst>
      <p:ext uri="{BB962C8B-B14F-4D97-AF65-F5344CB8AC3E}">
        <p14:creationId xmlns:p14="http://schemas.microsoft.com/office/powerpoint/2010/main" val="582588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0" y="1447800"/>
            <a:ext cx="3665538"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3038" y="1447800"/>
            <a:ext cx="3667125"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s-ES"/>
          </a:p>
        </p:txBody>
      </p:sp>
      <p:sp>
        <p:nvSpPr>
          <p:cNvPr id="6" name="Slide Number Placeholder 5"/>
          <p:cNvSpPr>
            <a:spLocks noGrp="1"/>
          </p:cNvSpPr>
          <p:nvPr>
            <p:ph type="sldNum" idx="11"/>
          </p:nvPr>
        </p:nvSpPr>
        <p:spPr/>
        <p:txBody>
          <a:bodyPr/>
          <a:lstStyle>
            <a:lvl1pPr>
              <a:defRPr/>
            </a:lvl1pPr>
          </a:lstStyle>
          <a:p>
            <a:fld id="{1E4FE8C3-C300-AE4E-A2E8-F3AF6041D5D5}" type="slidenum">
              <a:rPr lang="es-ES"/>
              <a:pPr/>
              <a:t>‹#›</a:t>
            </a:fld>
            <a:endParaRPr lang="es-ES"/>
          </a:p>
        </p:txBody>
      </p:sp>
    </p:spTree>
    <p:extLst>
      <p:ext uri="{BB962C8B-B14F-4D97-AF65-F5344CB8AC3E}">
        <p14:creationId xmlns:p14="http://schemas.microsoft.com/office/powerpoint/2010/main" val="1502448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s-ES"/>
          </a:p>
        </p:txBody>
      </p:sp>
      <p:sp>
        <p:nvSpPr>
          <p:cNvPr id="8" name="Slide Number Placeholder 7"/>
          <p:cNvSpPr>
            <a:spLocks noGrp="1"/>
          </p:cNvSpPr>
          <p:nvPr>
            <p:ph type="sldNum" idx="11"/>
          </p:nvPr>
        </p:nvSpPr>
        <p:spPr/>
        <p:txBody>
          <a:bodyPr/>
          <a:lstStyle>
            <a:lvl1pPr>
              <a:defRPr/>
            </a:lvl1pPr>
          </a:lstStyle>
          <a:p>
            <a:fld id="{41E06942-EA2F-AB4F-9103-573184000C4C}" type="slidenum">
              <a:rPr lang="es-ES"/>
              <a:pPr/>
              <a:t>‹#›</a:t>
            </a:fld>
            <a:endParaRPr lang="es-ES"/>
          </a:p>
        </p:txBody>
      </p:sp>
    </p:spTree>
    <p:extLst>
      <p:ext uri="{BB962C8B-B14F-4D97-AF65-F5344CB8AC3E}">
        <p14:creationId xmlns:p14="http://schemas.microsoft.com/office/powerpoint/2010/main" val="3132044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s-ES"/>
          </a:p>
        </p:txBody>
      </p:sp>
      <p:sp>
        <p:nvSpPr>
          <p:cNvPr id="4" name="Slide Number Placeholder 3"/>
          <p:cNvSpPr>
            <a:spLocks noGrp="1"/>
          </p:cNvSpPr>
          <p:nvPr>
            <p:ph type="sldNum" idx="11"/>
          </p:nvPr>
        </p:nvSpPr>
        <p:spPr/>
        <p:txBody>
          <a:bodyPr/>
          <a:lstStyle>
            <a:lvl1pPr>
              <a:defRPr/>
            </a:lvl1pPr>
          </a:lstStyle>
          <a:p>
            <a:fld id="{52A160C5-E3C7-3843-9576-FFF7149C403E}" type="slidenum">
              <a:rPr lang="es-ES"/>
              <a:pPr/>
              <a:t>‹#›</a:t>
            </a:fld>
            <a:endParaRPr lang="es-ES"/>
          </a:p>
        </p:txBody>
      </p:sp>
    </p:spTree>
    <p:extLst>
      <p:ext uri="{BB962C8B-B14F-4D97-AF65-F5344CB8AC3E}">
        <p14:creationId xmlns:p14="http://schemas.microsoft.com/office/powerpoint/2010/main" val="3355837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s-ES"/>
          </a:p>
        </p:txBody>
      </p:sp>
      <p:sp>
        <p:nvSpPr>
          <p:cNvPr id="3" name="Slide Number Placeholder 2"/>
          <p:cNvSpPr>
            <a:spLocks noGrp="1"/>
          </p:cNvSpPr>
          <p:nvPr>
            <p:ph type="sldNum" idx="11"/>
          </p:nvPr>
        </p:nvSpPr>
        <p:spPr/>
        <p:txBody>
          <a:bodyPr/>
          <a:lstStyle>
            <a:lvl1pPr>
              <a:defRPr/>
            </a:lvl1pPr>
          </a:lstStyle>
          <a:p>
            <a:fld id="{37A13A72-7962-3548-83FF-B90AF1040A9B}" type="slidenum">
              <a:rPr lang="es-ES"/>
              <a:pPr/>
              <a:t>‹#›</a:t>
            </a:fld>
            <a:endParaRPr lang="es-ES"/>
          </a:p>
        </p:txBody>
      </p:sp>
    </p:spTree>
    <p:extLst>
      <p:ext uri="{BB962C8B-B14F-4D97-AF65-F5344CB8AC3E}">
        <p14:creationId xmlns:p14="http://schemas.microsoft.com/office/powerpoint/2010/main" val="184393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s-ES"/>
          </a:p>
        </p:txBody>
      </p:sp>
      <p:sp>
        <p:nvSpPr>
          <p:cNvPr id="6" name="Slide Number Placeholder 5"/>
          <p:cNvSpPr>
            <a:spLocks noGrp="1"/>
          </p:cNvSpPr>
          <p:nvPr>
            <p:ph type="sldNum" idx="11"/>
          </p:nvPr>
        </p:nvSpPr>
        <p:spPr/>
        <p:txBody>
          <a:bodyPr/>
          <a:lstStyle>
            <a:lvl1pPr>
              <a:defRPr/>
            </a:lvl1pPr>
          </a:lstStyle>
          <a:p>
            <a:fld id="{B8F687D7-2A7D-974F-9E17-FEC3EF22FC25}" type="slidenum">
              <a:rPr lang="es-ES"/>
              <a:pPr/>
              <a:t>‹#›</a:t>
            </a:fld>
            <a:endParaRPr lang="es-ES"/>
          </a:p>
        </p:txBody>
      </p:sp>
    </p:spTree>
    <p:extLst>
      <p:ext uri="{BB962C8B-B14F-4D97-AF65-F5344CB8AC3E}">
        <p14:creationId xmlns:p14="http://schemas.microsoft.com/office/powerpoint/2010/main" val="2248361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s-ES"/>
          </a:p>
        </p:txBody>
      </p:sp>
      <p:sp>
        <p:nvSpPr>
          <p:cNvPr id="5" name="Slide Number Placeholder 4"/>
          <p:cNvSpPr>
            <a:spLocks noGrp="1"/>
          </p:cNvSpPr>
          <p:nvPr>
            <p:ph type="sldNum" idx="11"/>
          </p:nvPr>
        </p:nvSpPr>
        <p:spPr/>
        <p:txBody>
          <a:bodyPr/>
          <a:lstStyle>
            <a:lvl1pPr>
              <a:defRPr/>
            </a:lvl1pPr>
          </a:lstStyle>
          <a:p>
            <a:fld id="{CBCDE295-AA02-9746-99E6-24622EA409A3}" type="slidenum">
              <a:rPr lang="es-ES"/>
              <a:pPr/>
              <a:t>‹#›</a:t>
            </a:fld>
            <a:endParaRPr lang="es-ES"/>
          </a:p>
        </p:txBody>
      </p:sp>
    </p:spTree>
    <p:extLst>
      <p:ext uri="{BB962C8B-B14F-4D97-AF65-F5344CB8AC3E}">
        <p14:creationId xmlns:p14="http://schemas.microsoft.com/office/powerpoint/2010/main" val="877929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s-ES"/>
          </a:p>
        </p:txBody>
      </p:sp>
      <p:sp>
        <p:nvSpPr>
          <p:cNvPr id="6" name="Slide Number Placeholder 5"/>
          <p:cNvSpPr>
            <a:spLocks noGrp="1"/>
          </p:cNvSpPr>
          <p:nvPr>
            <p:ph type="sldNum" idx="11"/>
          </p:nvPr>
        </p:nvSpPr>
        <p:spPr/>
        <p:txBody>
          <a:bodyPr/>
          <a:lstStyle>
            <a:lvl1pPr>
              <a:defRPr/>
            </a:lvl1pPr>
          </a:lstStyle>
          <a:p>
            <a:fld id="{866B3270-8BA9-054A-8E30-FACC60D1CBBB}" type="slidenum">
              <a:rPr lang="es-ES"/>
              <a:pPr/>
              <a:t>‹#›</a:t>
            </a:fld>
            <a:endParaRPr lang="es-ES"/>
          </a:p>
        </p:txBody>
      </p:sp>
    </p:spTree>
    <p:extLst>
      <p:ext uri="{BB962C8B-B14F-4D97-AF65-F5344CB8AC3E}">
        <p14:creationId xmlns:p14="http://schemas.microsoft.com/office/powerpoint/2010/main" val="2394409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s-ES"/>
          </a:p>
        </p:txBody>
      </p:sp>
      <p:sp>
        <p:nvSpPr>
          <p:cNvPr id="5" name="Slide Number Placeholder 4"/>
          <p:cNvSpPr>
            <a:spLocks noGrp="1"/>
          </p:cNvSpPr>
          <p:nvPr>
            <p:ph type="sldNum" idx="11"/>
          </p:nvPr>
        </p:nvSpPr>
        <p:spPr/>
        <p:txBody>
          <a:bodyPr/>
          <a:lstStyle>
            <a:lvl1pPr>
              <a:defRPr/>
            </a:lvl1pPr>
          </a:lstStyle>
          <a:p>
            <a:fld id="{1000C3BF-37F0-AE44-B949-AA4D9A4778DB}" type="slidenum">
              <a:rPr lang="es-ES"/>
              <a:pPr/>
              <a:t>‹#›</a:t>
            </a:fld>
            <a:endParaRPr lang="es-ES"/>
          </a:p>
        </p:txBody>
      </p:sp>
    </p:spTree>
    <p:extLst>
      <p:ext uri="{BB962C8B-B14F-4D97-AF65-F5344CB8AC3E}">
        <p14:creationId xmlns:p14="http://schemas.microsoft.com/office/powerpoint/2010/main" val="3265900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0088" y="144463"/>
            <a:ext cx="1870075" cy="6089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0" y="144463"/>
            <a:ext cx="5462588" cy="6089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s-ES"/>
          </a:p>
        </p:txBody>
      </p:sp>
      <p:sp>
        <p:nvSpPr>
          <p:cNvPr id="5" name="Slide Number Placeholder 4"/>
          <p:cNvSpPr>
            <a:spLocks noGrp="1"/>
          </p:cNvSpPr>
          <p:nvPr>
            <p:ph type="sldNum" idx="11"/>
          </p:nvPr>
        </p:nvSpPr>
        <p:spPr/>
        <p:txBody>
          <a:bodyPr/>
          <a:lstStyle>
            <a:lvl1pPr>
              <a:defRPr/>
            </a:lvl1pPr>
          </a:lstStyle>
          <a:p>
            <a:fld id="{A45731AD-6BC3-8A4B-AD8C-6EF713087D77}" type="slidenum">
              <a:rPr lang="es-ES"/>
              <a:pPr/>
              <a:t>‹#›</a:t>
            </a:fld>
            <a:endParaRPr lang="es-ES"/>
          </a:p>
        </p:txBody>
      </p:sp>
    </p:spTree>
    <p:extLst>
      <p:ext uri="{BB962C8B-B14F-4D97-AF65-F5344CB8AC3E}">
        <p14:creationId xmlns:p14="http://schemas.microsoft.com/office/powerpoint/2010/main" val="381536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s-ES"/>
          </a:p>
        </p:txBody>
      </p:sp>
      <p:sp>
        <p:nvSpPr>
          <p:cNvPr id="5" name="Slide Number Placeholder 4"/>
          <p:cNvSpPr>
            <a:spLocks noGrp="1"/>
          </p:cNvSpPr>
          <p:nvPr>
            <p:ph type="sldNum" idx="11"/>
          </p:nvPr>
        </p:nvSpPr>
        <p:spPr/>
        <p:txBody>
          <a:bodyPr/>
          <a:lstStyle>
            <a:lvl1pPr>
              <a:defRPr/>
            </a:lvl1pPr>
          </a:lstStyle>
          <a:p>
            <a:fld id="{9EA37E4B-AE37-B543-AC22-D390880F0222}" type="slidenum">
              <a:rPr lang="es-ES"/>
              <a:pPr/>
              <a:t>‹#›</a:t>
            </a:fld>
            <a:endParaRPr lang="es-ES"/>
          </a:p>
        </p:txBody>
      </p:sp>
    </p:spTree>
    <p:extLst>
      <p:ext uri="{BB962C8B-B14F-4D97-AF65-F5344CB8AC3E}">
        <p14:creationId xmlns:p14="http://schemas.microsoft.com/office/powerpoint/2010/main" val="1884026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s-ES"/>
          </a:p>
        </p:txBody>
      </p:sp>
      <p:sp>
        <p:nvSpPr>
          <p:cNvPr id="5" name="Slide Number Placeholder 4"/>
          <p:cNvSpPr>
            <a:spLocks noGrp="1"/>
          </p:cNvSpPr>
          <p:nvPr>
            <p:ph type="sldNum" idx="11"/>
          </p:nvPr>
        </p:nvSpPr>
        <p:spPr/>
        <p:txBody>
          <a:bodyPr/>
          <a:lstStyle>
            <a:lvl1pPr>
              <a:defRPr/>
            </a:lvl1pPr>
          </a:lstStyle>
          <a:p>
            <a:fld id="{56392649-86D4-B947-84A5-0FBE90C85EAB}" type="slidenum">
              <a:rPr lang="es-ES"/>
              <a:pPr/>
              <a:t>‹#›</a:t>
            </a:fld>
            <a:endParaRPr lang="es-ES"/>
          </a:p>
        </p:txBody>
      </p:sp>
    </p:spTree>
    <p:extLst>
      <p:ext uri="{BB962C8B-B14F-4D97-AF65-F5344CB8AC3E}">
        <p14:creationId xmlns:p14="http://schemas.microsoft.com/office/powerpoint/2010/main" val="1211215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s-ES"/>
          </a:p>
        </p:txBody>
      </p:sp>
      <p:sp>
        <p:nvSpPr>
          <p:cNvPr id="5" name="Slide Number Placeholder 4"/>
          <p:cNvSpPr>
            <a:spLocks noGrp="1"/>
          </p:cNvSpPr>
          <p:nvPr>
            <p:ph type="sldNum" idx="11"/>
          </p:nvPr>
        </p:nvSpPr>
        <p:spPr/>
        <p:txBody>
          <a:bodyPr/>
          <a:lstStyle>
            <a:lvl1pPr>
              <a:defRPr/>
            </a:lvl1pPr>
          </a:lstStyle>
          <a:p>
            <a:fld id="{9D75EA78-145B-A843-8330-E06F7216C011}" type="slidenum">
              <a:rPr lang="es-ES"/>
              <a:pPr/>
              <a:t>‹#›</a:t>
            </a:fld>
            <a:endParaRPr lang="es-ES"/>
          </a:p>
        </p:txBody>
      </p:sp>
    </p:spTree>
    <p:extLst>
      <p:ext uri="{BB962C8B-B14F-4D97-AF65-F5344CB8AC3E}">
        <p14:creationId xmlns:p14="http://schemas.microsoft.com/office/powerpoint/2010/main" val="2272350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0" y="1447800"/>
            <a:ext cx="3665538"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3038" y="1447800"/>
            <a:ext cx="3667125"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s-ES"/>
          </a:p>
        </p:txBody>
      </p:sp>
      <p:sp>
        <p:nvSpPr>
          <p:cNvPr id="6" name="Slide Number Placeholder 5"/>
          <p:cNvSpPr>
            <a:spLocks noGrp="1"/>
          </p:cNvSpPr>
          <p:nvPr>
            <p:ph type="sldNum" idx="11"/>
          </p:nvPr>
        </p:nvSpPr>
        <p:spPr/>
        <p:txBody>
          <a:bodyPr/>
          <a:lstStyle>
            <a:lvl1pPr>
              <a:defRPr/>
            </a:lvl1pPr>
          </a:lstStyle>
          <a:p>
            <a:fld id="{ED87E0A7-77C7-FB4B-838A-46E638B7DB69}" type="slidenum">
              <a:rPr lang="es-ES"/>
              <a:pPr/>
              <a:t>‹#›</a:t>
            </a:fld>
            <a:endParaRPr lang="es-ES"/>
          </a:p>
        </p:txBody>
      </p:sp>
    </p:spTree>
    <p:extLst>
      <p:ext uri="{BB962C8B-B14F-4D97-AF65-F5344CB8AC3E}">
        <p14:creationId xmlns:p14="http://schemas.microsoft.com/office/powerpoint/2010/main" val="3459857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s-ES"/>
          </a:p>
        </p:txBody>
      </p:sp>
      <p:sp>
        <p:nvSpPr>
          <p:cNvPr id="8" name="Slide Number Placeholder 7"/>
          <p:cNvSpPr>
            <a:spLocks noGrp="1"/>
          </p:cNvSpPr>
          <p:nvPr>
            <p:ph type="sldNum" idx="11"/>
          </p:nvPr>
        </p:nvSpPr>
        <p:spPr/>
        <p:txBody>
          <a:bodyPr/>
          <a:lstStyle>
            <a:lvl1pPr>
              <a:defRPr/>
            </a:lvl1pPr>
          </a:lstStyle>
          <a:p>
            <a:fld id="{14714CA8-8856-3946-BCA9-8C72FCB8F670}" type="slidenum">
              <a:rPr lang="es-ES"/>
              <a:pPr/>
              <a:t>‹#›</a:t>
            </a:fld>
            <a:endParaRPr lang="es-ES"/>
          </a:p>
        </p:txBody>
      </p:sp>
    </p:spTree>
    <p:extLst>
      <p:ext uri="{BB962C8B-B14F-4D97-AF65-F5344CB8AC3E}">
        <p14:creationId xmlns:p14="http://schemas.microsoft.com/office/powerpoint/2010/main" val="1306970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s-ES"/>
          </a:p>
        </p:txBody>
      </p:sp>
      <p:sp>
        <p:nvSpPr>
          <p:cNvPr id="4" name="Slide Number Placeholder 3"/>
          <p:cNvSpPr>
            <a:spLocks noGrp="1"/>
          </p:cNvSpPr>
          <p:nvPr>
            <p:ph type="sldNum" idx="11"/>
          </p:nvPr>
        </p:nvSpPr>
        <p:spPr/>
        <p:txBody>
          <a:bodyPr/>
          <a:lstStyle>
            <a:lvl1pPr>
              <a:defRPr/>
            </a:lvl1pPr>
          </a:lstStyle>
          <a:p>
            <a:fld id="{46C96DE8-6888-2342-89A2-07D0DED0FCA7}" type="slidenum">
              <a:rPr lang="es-ES"/>
              <a:pPr/>
              <a:t>‹#›</a:t>
            </a:fld>
            <a:endParaRPr lang="es-ES"/>
          </a:p>
        </p:txBody>
      </p:sp>
    </p:spTree>
    <p:extLst>
      <p:ext uri="{BB962C8B-B14F-4D97-AF65-F5344CB8AC3E}">
        <p14:creationId xmlns:p14="http://schemas.microsoft.com/office/powerpoint/2010/main" val="32472162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s-ES"/>
          </a:p>
        </p:txBody>
      </p:sp>
      <p:sp>
        <p:nvSpPr>
          <p:cNvPr id="3" name="Slide Number Placeholder 2"/>
          <p:cNvSpPr>
            <a:spLocks noGrp="1"/>
          </p:cNvSpPr>
          <p:nvPr>
            <p:ph type="sldNum" idx="11"/>
          </p:nvPr>
        </p:nvSpPr>
        <p:spPr/>
        <p:txBody>
          <a:bodyPr/>
          <a:lstStyle>
            <a:lvl1pPr>
              <a:defRPr/>
            </a:lvl1pPr>
          </a:lstStyle>
          <a:p>
            <a:fld id="{FB57EBB4-9614-6444-B185-71719E77B79C}" type="slidenum">
              <a:rPr lang="es-ES"/>
              <a:pPr/>
              <a:t>‹#›</a:t>
            </a:fld>
            <a:endParaRPr lang="es-ES"/>
          </a:p>
        </p:txBody>
      </p:sp>
    </p:spTree>
    <p:extLst>
      <p:ext uri="{BB962C8B-B14F-4D97-AF65-F5344CB8AC3E}">
        <p14:creationId xmlns:p14="http://schemas.microsoft.com/office/powerpoint/2010/main" val="44922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s-ES"/>
          </a:p>
        </p:txBody>
      </p:sp>
      <p:sp>
        <p:nvSpPr>
          <p:cNvPr id="5" name="Slide Number Placeholder 4"/>
          <p:cNvSpPr>
            <a:spLocks noGrp="1"/>
          </p:cNvSpPr>
          <p:nvPr>
            <p:ph type="sldNum" idx="11"/>
          </p:nvPr>
        </p:nvSpPr>
        <p:spPr/>
        <p:txBody>
          <a:bodyPr/>
          <a:lstStyle>
            <a:lvl1pPr>
              <a:defRPr/>
            </a:lvl1pPr>
          </a:lstStyle>
          <a:p>
            <a:fld id="{B9DC1250-6D89-CC44-832A-B7167962C1E2}" type="slidenum">
              <a:rPr lang="es-ES"/>
              <a:pPr/>
              <a:t>‹#›</a:t>
            </a:fld>
            <a:endParaRPr lang="es-ES"/>
          </a:p>
        </p:txBody>
      </p:sp>
    </p:spTree>
    <p:extLst>
      <p:ext uri="{BB962C8B-B14F-4D97-AF65-F5344CB8AC3E}">
        <p14:creationId xmlns:p14="http://schemas.microsoft.com/office/powerpoint/2010/main" val="17475930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s-ES"/>
          </a:p>
        </p:txBody>
      </p:sp>
      <p:sp>
        <p:nvSpPr>
          <p:cNvPr id="6" name="Slide Number Placeholder 5"/>
          <p:cNvSpPr>
            <a:spLocks noGrp="1"/>
          </p:cNvSpPr>
          <p:nvPr>
            <p:ph type="sldNum" idx="11"/>
          </p:nvPr>
        </p:nvSpPr>
        <p:spPr/>
        <p:txBody>
          <a:bodyPr/>
          <a:lstStyle>
            <a:lvl1pPr>
              <a:defRPr/>
            </a:lvl1pPr>
          </a:lstStyle>
          <a:p>
            <a:fld id="{8CD26623-0CC1-E041-A64A-C79290F474A7}" type="slidenum">
              <a:rPr lang="es-ES"/>
              <a:pPr/>
              <a:t>‹#›</a:t>
            </a:fld>
            <a:endParaRPr lang="es-ES"/>
          </a:p>
        </p:txBody>
      </p:sp>
    </p:spTree>
    <p:extLst>
      <p:ext uri="{BB962C8B-B14F-4D97-AF65-F5344CB8AC3E}">
        <p14:creationId xmlns:p14="http://schemas.microsoft.com/office/powerpoint/2010/main" val="2504705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s-ES"/>
          </a:p>
        </p:txBody>
      </p:sp>
      <p:sp>
        <p:nvSpPr>
          <p:cNvPr id="6" name="Slide Number Placeholder 5"/>
          <p:cNvSpPr>
            <a:spLocks noGrp="1"/>
          </p:cNvSpPr>
          <p:nvPr>
            <p:ph type="sldNum" idx="11"/>
          </p:nvPr>
        </p:nvSpPr>
        <p:spPr/>
        <p:txBody>
          <a:bodyPr/>
          <a:lstStyle>
            <a:lvl1pPr>
              <a:defRPr/>
            </a:lvl1pPr>
          </a:lstStyle>
          <a:p>
            <a:fld id="{1F796D76-0614-4846-AAAE-724AFF4D7067}" type="slidenum">
              <a:rPr lang="es-ES"/>
              <a:pPr/>
              <a:t>‹#›</a:t>
            </a:fld>
            <a:endParaRPr lang="es-ES"/>
          </a:p>
        </p:txBody>
      </p:sp>
    </p:spTree>
    <p:extLst>
      <p:ext uri="{BB962C8B-B14F-4D97-AF65-F5344CB8AC3E}">
        <p14:creationId xmlns:p14="http://schemas.microsoft.com/office/powerpoint/2010/main" val="23770760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s-ES"/>
          </a:p>
        </p:txBody>
      </p:sp>
      <p:sp>
        <p:nvSpPr>
          <p:cNvPr id="5" name="Slide Number Placeholder 4"/>
          <p:cNvSpPr>
            <a:spLocks noGrp="1"/>
          </p:cNvSpPr>
          <p:nvPr>
            <p:ph type="sldNum" idx="11"/>
          </p:nvPr>
        </p:nvSpPr>
        <p:spPr/>
        <p:txBody>
          <a:bodyPr/>
          <a:lstStyle>
            <a:lvl1pPr>
              <a:defRPr/>
            </a:lvl1pPr>
          </a:lstStyle>
          <a:p>
            <a:fld id="{3B94915B-DD1A-4548-A44A-33C4732C39C9}" type="slidenum">
              <a:rPr lang="es-ES"/>
              <a:pPr/>
              <a:t>‹#›</a:t>
            </a:fld>
            <a:endParaRPr lang="es-ES"/>
          </a:p>
        </p:txBody>
      </p:sp>
    </p:spTree>
    <p:extLst>
      <p:ext uri="{BB962C8B-B14F-4D97-AF65-F5344CB8AC3E}">
        <p14:creationId xmlns:p14="http://schemas.microsoft.com/office/powerpoint/2010/main" val="25768070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0088" y="144463"/>
            <a:ext cx="1870075" cy="6089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0" y="144463"/>
            <a:ext cx="5462588" cy="6089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s-ES"/>
          </a:p>
        </p:txBody>
      </p:sp>
      <p:sp>
        <p:nvSpPr>
          <p:cNvPr id="5" name="Slide Number Placeholder 4"/>
          <p:cNvSpPr>
            <a:spLocks noGrp="1"/>
          </p:cNvSpPr>
          <p:nvPr>
            <p:ph type="sldNum" idx="11"/>
          </p:nvPr>
        </p:nvSpPr>
        <p:spPr/>
        <p:txBody>
          <a:bodyPr/>
          <a:lstStyle>
            <a:lvl1pPr>
              <a:defRPr/>
            </a:lvl1pPr>
          </a:lstStyle>
          <a:p>
            <a:fld id="{443D124D-6CBD-284A-B0AA-B6FE9290D56E}" type="slidenum">
              <a:rPr lang="es-ES"/>
              <a:pPr/>
              <a:t>‹#›</a:t>
            </a:fld>
            <a:endParaRPr lang="es-ES"/>
          </a:p>
        </p:txBody>
      </p:sp>
    </p:spTree>
    <p:extLst>
      <p:ext uri="{BB962C8B-B14F-4D97-AF65-F5344CB8AC3E}">
        <p14:creationId xmlns:p14="http://schemas.microsoft.com/office/powerpoint/2010/main" val="7568792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s-ES"/>
          </a:p>
        </p:txBody>
      </p:sp>
      <p:sp>
        <p:nvSpPr>
          <p:cNvPr id="5" name="Slide Number Placeholder 4"/>
          <p:cNvSpPr>
            <a:spLocks noGrp="1"/>
          </p:cNvSpPr>
          <p:nvPr>
            <p:ph type="sldNum" idx="11"/>
          </p:nvPr>
        </p:nvSpPr>
        <p:spPr/>
        <p:txBody>
          <a:bodyPr/>
          <a:lstStyle>
            <a:lvl1pPr>
              <a:defRPr/>
            </a:lvl1pPr>
          </a:lstStyle>
          <a:p>
            <a:fld id="{86D80C4C-E38E-6A40-9FBC-522DF249B260}" type="slidenum">
              <a:rPr lang="es-ES"/>
              <a:pPr/>
              <a:t>‹#›</a:t>
            </a:fld>
            <a:endParaRPr lang="es-ES"/>
          </a:p>
        </p:txBody>
      </p:sp>
    </p:spTree>
    <p:extLst>
      <p:ext uri="{BB962C8B-B14F-4D97-AF65-F5344CB8AC3E}">
        <p14:creationId xmlns:p14="http://schemas.microsoft.com/office/powerpoint/2010/main" val="252405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s-ES"/>
          </a:p>
        </p:txBody>
      </p:sp>
      <p:sp>
        <p:nvSpPr>
          <p:cNvPr id="5" name="Slide Number Placeholder 4"/>
          <p:cNvSpPr>
            <a:spLocks noGrp="1"/>
          </p:cNvSpPr>
          <p:nvPr>
            <p:ph type="sldNum" idx="11"/>
          </p:nvPr>
        </p:nvSpPr>
        <p:spPr/>
        <p:txBody>
          <a:bodyPr/>
          <a:lstStyle>
            <a:lvl1pPr>
              <a:defRPr/>
            </a:lvl1pPr>
          </a:lstStyle>
          <a:p>
            <a:fld id="{CF3ED7B1-3955-A449-8552-2E72319EAF54}" type="slidenum">
              <a:rPr lang="es-ES"/>
              <a:pPr/>
              <a:t>‹#›</a:t>
            </a:fld>
            <a:endParaRPr lang="es-ES"/>
          </a:p>
        </p:txBody>
      </p:sp>
    </p:spTree>
    <p:extLst>
      <p:ext uri="{BB962C8B-B14F-4D97-AF65-F5344CB8AC3E}">
        <p14:creationId xmlns:p14="http://schemas.microsoft.com/office/powerpoint/2010/main" val="21602136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s-ES"/>
          </a:p>
        </p:txBody>
      </p:sp>
      <p:sp>
        <p:nvSpPr>
          <p:cNvPr id="5" name="Slide Number Placeholder 4"/>
          <p:cNvSpPr>
            <a:spLocks noGrp="1"/>
          </p:cNvSpPr>
          <p:nvPr>
            <p:ph type="sldNum" idx="11"/>
          </p:nvPr>
        </p:nvSpPr>
        <p:spPr/>
        <p:txBody>
          <a:bodyPr/>
          <a:lstStyle>
            <a:lvl1pPr>
              <a:defRPr/>
            </a:lvl1pPr>
          </a:lstStyle>
          <a:p>
            <a:fld id="{C9FAFA7D-73A0-B14C-86B3-849AD0270442}" type="slidenum">
              <a:rPr lang="es-ES"/>
              <a:pPr/>
              <a:t>‹#›</a:t>
            </a:fld>
            <a:endParaRPr lang="es-ES"/>
          </a:p>
        </p:txBody>
      </p:sp>
    </p:spTree>
    <p:extLst>
      <p:ext uri="{BB962C8B-B14F-4D97-AF65-F5344CB8AC3E}">
        <p14:creationId xmlns:p14="http://schemas.microsoft.com/office/powerpoint/2010/main" val="36819346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0" y="1447800"/>
            <a:ext cx="3665538"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3038" y="1447800"/>
            <a:ext cx="3667125"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s-ES"/>
          </a:p>
        </p:txBody>
      </p:sp>
      <p:sp>
        <p:nvSpPr>
          <p:cNvPr id="6" name="Slide Number Placeholder 5"/>
          <p:cNvSpPr>
            <a:spLocks noGrp="1"/>
          </p:cNvSpPr>
          <p:nvPr>
            <p:ph type="sldNum" idx="11"/>
          </p:nvPr>
        </p:nvSpPr>
        <p:spPr/>
        <p:txBody>
          <a:bodyPr/>
          <a:lstStyle>
            <a:lvl1pPr>
              <a:defRPr/>
            </a:lvl1pPr>
          </a:lstStyle>
          <a:p>
            <a:fld id="{04233030-D7CF-E440-9D74-B9B14993D3D4}" type="slidenum">
              <a:rPr lang="es-ES"/>
              <a:pPr/>
              <a:t>‹#›</a:t>
            </a:fld>
            <a:endParaRPr lang="es-ES"/>
          </a:p>
        </p:txBody>
      </p:sp>
    </p:spTree>
    <p:extLst>
      <p:ext uri="{BB962C8B-B14F-4D97-AF65-F5344CB8AC3E}">
        <p14:creationId xmlns:p14="http://schemas.microsoft.com/office/powerpoint/2010/main" val="2065352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s-ES"/>
          </a:p>
        </p:txBody>
      </p:sp>
      <p:sp>
        <p:nvSpPr>
          <p:cNvPr id="8" name="Slide Number Placeholder 7"/>
          <p:cNvSpPr>
            <a:spLocks noGrp="1"/>
          </p:cNvSpPr>
          <p:nvPr>
            <p:ph type="sldNum" idx="11"/>
          </p:nvPr>
        </p:nvSpPr>
        <p:spPr/>
        <p:txBody>
          <a:bodyPr/>
          <a:lstStyle>
            <a:lvl1pPr>
              <a:defRPr/>
            </a:lvl1pPr>
          </a:lstStyle>
          <a:p>
            <a:fld id="{A89DF21D-A0F8-1E4D-9C23-63F641E404B4}" type="slidenum">
              <a:rPr lang="es-ES"/>
              <a:pPr/>
              <a:t>‹#›</a:t>
            </a:fld>
            <a:endParaRPr lang="es-ES"/>
          </a:p>
        </p:txBody>
      </p:sp>
    </p:spTree>
    <p:extLst>
      <p:ext uri="{BB962C8B-B14F-4D97-AF65-F5344CB8AC3E}">
        <p14:creationId xmlns:p14="http://schemas.microsoft.com/office/powerpoint/2010/main" val="40172315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s-ES"/>
          </a:p>
        </p:txBody>
      </p:sp>
      <p:sp>
        <p:nvSpPr>
          <p:cNvPr id="4" name="Slide Number Placeholder 3"/>
          <p:cNvSpPr>
            <a:spLocks noGrp="1"/>
          </p:cNvSpPr>
          <p:nvPr>
            <p:ph type="sldNum" idx="11"/>
          </p:nvPr>
        </p:nvSpPr>
        <p:spPr/>
        <p:txBody>
          <a:bodyPr/>
          <a:lstStyle>
            <a:lvl1pPr>
              <a:defRPr/>
            </a:lvl1pPr>
          </a:lstStyle>
          <a:p>
            <a:fld id="{001EF561-29C3-F748-AF14-F8CFE2D821E5}" type="slidenum">
              <a:rPr lang="es-ES"/>
              <a:pPr/>
              <a:t>‹#›</a:t>
            </a:fld>
            <a:endParaRPr lang="es-ES"/>
          </a:p>
        </p:txBody>
      </p:sp>
    </p:spTree>
    <p:extLst>
      <p:ext uri="{BB962C8B-B14F-4D97-AF65-F5344CB8AC3E}">
        <p14:creationId xmlns:p14="http://schemas.microsoft.com/office/powerpoint/2010/main" val="2227491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0" y="1447800"/>
            <a:ext cx="3665538"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3038" y="1447800"/>
            <a:ext cx="3667125"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s-ES"/>
          </a:p>
        </p:txBody>
      </p:sp>
      <p:sp>
        <p:nvSpPr>
          <p:cNvPr id="6" name="Slide Number Placeholder 5"/>
          <p:cNvSpPr>
            <a:spLocks noGrp="1"/>
          </p:cNvSpPr>
          <p:nvPr>
            <p:ph type="sldNum" idx="11"/>
          </p:nvPr>
        </p:nvSpPr>
        <p:spPr/>
        <p:txBody>
          <a:bodyPr/>
          <a:lstStyle>
            <a:lvl1pPr>
              <a:defRPr/>
            </a:lvl1pPr>
          </a:lstStyle>
          <a:p>
            <a:fld id="{134E4EEC-9588-2642-AE75-D8457614D47B}" type="slidenum">
              <a:rPr lang="es-ES"/>
              <a:pPr/>
              <a:t>‹#›</a:t>
            </a:fld>
            <a:endParaRPr lang="es-ES"/>
          </a:p>
        </p:txBody>
      </p:sp>
    </p:spTree>
    <p:extLst>
      <p:ext uri="{BB962C8B-B14F-4D97-AF65-F5344CB8AC3E}">
        <p14:creationId xmlns:p14="http://schemas.microsoft.com/office/powerpoint/2010/main" val="31706969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s-ES"/>
          </a:p>
        </p:txBody>
      </p:sp>
      <p:sp>
        <p:nvSpPr>
          <p:cNvPr id="3" name="Slide Number Placeholder 2"/>
          <p:cNvSpPr>
            <a:spLocks noGrp="1"/>
          </p:cNvSpPr>
          <p:nvPr>
            <p:ph type="sldNum" idx="11"/>
          </p:nvPr>
        </p:nvSpPr>
        <p:spPr/>
        <p:txBody>
          <a:bodyPr/>
          <a:lstStyle>
            <a:lvl1pPr>
              <a:defRPr/>
            </a:lvl1pPr>
          </a:lstStyle>
          <a:p>
            <a:fld id="{D024B40F-4EDF-C548-8BAD-D53DF57F669E}" type="slidenum">
              <a:rPr lang="es-ES"/>
              <a:pPr/>
              <a:t>‹#›</a:t>
            </a:fld>
            <a:endParaRPr lang="es-ES"/>
          </a:p>
        </p:txBody>
      </p:sp>
    </p:spTree>
    <p:extLst>
      <p:ext uri="{BB962C8B-B14F-4D97-AF65-F5344CB8AC3E}">
        <p14:creationId xmlns:p14="http://schemas.microsoft.com/office/powerpoint/2010/main" val="4526791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s-ES"/>
          </a:p>
        </p:txBody>
      </p:sp>
      <p:sp>
        <p:nvSpPr>
          <p:cNvPr id="6" name="Slide Number Placeholder 5"/>
          <p:cNvSpPr>
            <a:spLocks noGrp="1"/>
          </p:cNvSpPr>
          <p:nvPr>
            <p:ph type="sldNum" idx="11"/>
          </p:nvPr>
        </p:nvSpPr>
        <p:spPr/>
        <p:txBody>
          <a:bodyPr/>
          <a:lstStyle>
            <a:lvl1pPr>
              <a:defRPr/>
            </a:lvl1pPr>
          </a:lstStyle>
          <a:p>
            <a:fld id="{0D7020BB-8A1C-4443-A329-4272E73F4317}" type="slidenum">
              <a:rPr lang="es-ES"/>
              <a:pPr/>
              <a:t>‹#›</a:t>
            </a:fld>
            <a:endParaRPr lang="es-ES"/>
          </a:p>
        </p:txBody>
      </p:sp>
    </p:spTree>
    <p:extLst>
      <p:ext uri="{BB962C8B-B14F-4D97-AF65-F5344CB8AC3E}">
        <p14:creationId xmlns:p14="http://schemas.microsoft.com/office/powerpoint/2010/main" val="39452418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s-ES"/>
          </a:p>
        </p:txBody>
      </p:sp>
      <p:sp>
        <p:nvSpPr>
          <p:cNvPr id="6" name="Slide Number Placeholder 5"/>
          <p:cNvSpPr>
            <a:spLocks noGrp="1"/>
          </p:cNvSpPr>
          <p:nvPr>
            <p:ph type="sldNum" idx="11"/>
          </p:nvPr>
        </p:nvSpPr>
        <p:spPr/>
        <p:txBody>
          <a:bodyPr/>
          <a:lstStyle>
            <a:lvl1pPr>
              <a:defRPr/>
            </a:lvl1pPr>
          </a:lstStyle>
          <a:p>
            <a:fld id="{E990179D-2B78-654F-8203-E3A16E671316}" type="slidenum">
              <a:rPr lang="es-ES"/>
              <a:pPr/>
              <a:t>‹#›</a:t>
            </a:fld>
            <a:endParaRPr lang="es-ES"/>
          </a:p>
        </p:txBody>
      </p:sp>
    </p:spTree>
    <p:extLst>
      <p:ext uri="{BB962C8B-B14F-4D97-AF65-F5344CB8AC3E}">
        <p14:creationId xmlns:p14="http://schemas.microsoft.com/office/powerpoint/2010/main" val="706435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s-ES"/>
          </a:p>
        </p:txBody>
      </p:sp>
      <p:sp>
        <p:nvSpPr>
          <p:cNvPr id="5" name="Slide Number Placeholder 4"/>
          <p:cNvSpPr>
            <a:spLocks noGrp="1"/>
          </p:cNvSpPr>
          <p:nvPr>
            <p:ph type="sldNum" idx="11"/>
          </p:nvPr>
        </p:nvSpPr>
        <p:spPr/>
        <p:txBody>
          <a:bodyPr/>
          <a:lstStyle>
            <a:lvl1pPr>
              <a:defRPr/>
            </a:lvl1pPr>
          </a:lstStyle>
          <a:p>
            <a:fld id="{19BA5048-4A3D-3B41-9757-2D468472E4D3}" type="slidenum">
              <a:rPr lang="es-ES"/>
              <a:pPr/>
              <a:t>‹#›</a:t>
            </a:fld>
            <a:endParaRPr lang="es-ES"/>
          </a:p>
        </p:txBody>
      </p:sp>
    </p:spTree>
    <p:extLst>
      <p:ext uri="{BB962C8B-B14F-4D97-AF65-F5344CB8AC3E}">
        <p14:creationId xmlns:p14="http://schemas.microsoft.com/office/powerpoint/2010/main" val="10969000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0088" y="144463"/>
            <a:ext cx="1870075" cy="6089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0" y="144463"/>
            <a:ext cx="5462588" cy="6089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s-ES"/>
          </a:p>
        </p:txBody>
      </p:sp>
      <p:sp>
        <p:nvSpPr>
          <p:cNvPr id="5" name="Slide Number Placeholder 4"/>
          <p:cNvSpPr>
            <a:spLocks noGrp="1"/>
          </p:cNvSpPr>
          <p:nvPr>
            <p:ph type="sldNum" idx="11"/>
          </p:nvPr>
        </p:nvSpPr>
        <p:spPr/>
        <p:txBody>
          <a:bodyPr/>
          <a:lstStyle>
            <a:lvl1pPr>
              <a:defRPr/>
            </a:lvl1pPr>
          </a:lstStyle>
          <a:p>
            <a:fld id="{C9383DD8-0075-1444-8D84-F330F3C7E048}" type="slidenum">
              <a:rPr lang="es-ES"/>
              <a:pPr/>
              <a:t>‹#›</a:t>
            </a:fld>
            <a:endParaRPr lang="es-ES"/>
          </a:p>
        </p:txBody>
      </p:sp>
    </p:spTree>
    <p:extLst>
      <p:ext uri="{BB962C8B-B14F-4D97-AF65-F5344CB8AC3E}">
        <p14:creationId xmlns:p14="http://schemas.microsoft.com/office/powerpoint/2010/main" val="42012119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endParaRPr lang="es-E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BE1E6166-0B79-B649-A0BA-109EA7AE3C6F}" type="slidenum">
              <a:rPr lang="es-ES" smtClean="0"/>
              <a:pPr/>
              <a:t>‹#›</a:t>
            </a:fld>
            <a:endParaRPr lang="es-E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94B89-0BFC-DF4E-AA8B-3E0FDD5F96B5}" type="slidenum">
              <a:rPr lang="es-ES" smtClean="0"/>
              <a:pPr/>
              <a:t>‹#›</a:t>
            </a:fld>
            <a:endParaRPr lang="es-E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endParaRPr lang="es-E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AD0A7-AD11-4B41-81AA-C19423E69CAC}" type="slidenum">
              <a:rPr lang="es-ES" smtClean="0"/>
              <a:pPr/>
              <a:t>‹#›</a:t>
            </a:fld>
            <a:endParaRPr lang="es-E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EE93B-B50C-7B45-B3E8-C7C545DDA2E7}"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s-ES"/>
          </a:p>
        </p:txBody>
      </p:sp>
      <p:sp>
        <p:nvSpPr>
          <p:cNvPr id="8" name="Slide Number Placeholder 7"/>
          <p:cNvSpPr>
            <a:spLocks noGrp="1"/>
          </p:cNvSpPr>
          <p:nvPr>
            <p:ph type="sldNum" idx="11"/>
          </p:nvPr>
        </p:nvSpPr>
        <p:spPr/>
        <p:txBody>
          <a:bodyPr/>
          <a:lstStyle>
            <a:lvl1pPr>
              <a:defRPr/>
            </a:lvl1pPr>
          </a:lstStyle>
          <a:p>
            <a:fld id="{622C3D63-49AE-DE44-ACC0-34AA62BFDE38}" type="slidenum">
              <a:rPr lang="es-ES"/>
              <a:pPr/>
              <a:t>‹#›</a:t>
            </a:fld>
            <a:endParaRPr lang="es-ES"/>
          </a:p>
        </p:txBody>
      </p:sp>
    </p:spTree>
    <p:extLst>
      <p:ext uri="{BB962C8B-B14F-4D97-AF65-F5344CB8AC3E}">
        <p14:creationId xmlns:p14="http://schemas.microsoft.com/office/powerpoint/2010/main" val="12848415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DA9CFE-ADA6-754F-B79D-212EA61A475D}" type="slidenum">
              <a:rPr lang="es-ES" smtClean="0"/>
              <a:pPr/>
              <a:t>‹#›</a:t>
            </a:fld>
            <a:endParaRPr lang="es-E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BCF340-F3E4-D341-8977-48E396673B18}" type="slidenum">
              <a:rPr lang="es-ES" smtClean="0"/>
              <a:pPr/>
              <a:t>‹#›</a:t>
            </a:fld>
            <a:endParaRPr lang="es-E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endParaRPr lang="es-E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0D8646-8CEC-EE4C-8786-60051246B8AC}" type="slidenum">
              <a:rPr lang="es-ES" smtClean="0"/>
              <a:pPr/>
              <a:t>‹#›</a:t>
            </a:fld>
            <a:endParaRPr lang="es-E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292A68-6E48-254E-88C1-D7BBDB295CCD}" type="slidenum">
              <a:rPr lang="es-ES" smtClean="0"/>
              <a:pPr/>
              <a:t>‹#›</a:t>
            </a:fld>
            <a:endParaRPr lang="es-E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5C9A8-23C5-0D49-9745-DEAAB8D5569B}" type="slidenum">
              <a:rPr lang="es-ES" smtClean="0"/>
              <a:pPr/>
              <a:t>‹#›</a:t>
            </a:fld>
            <a:endParaRPr lang="es-E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92B53-4783-1547-9A67-814C0798813F}" type="slidenum">
              <a:rPr lang="es-ES" smtClean="0"/>
              <a:pPr/>
              <a:t>‹#›</a:t>
            </a:fld>
            <a:endParaRPr lang="es-E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5C9A8-23C5-0D49-9745-DEAAB8D5569B}" type="slidenum">
              <a:rPr lang="es-ES" smtClean="0"/>
              <a:pPr/>
              <a:t>‹#›</a:t>
            </a:fld>
            <a:endParaRPr lang="es-E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C1D92-BC26-2F41-A8E2-75385CF76A74}" type="slidenum">
              <a:rPr lang="es-ES" smtClean="0"/>
              <a:pPr/>
              <a:t>‹#›</a:t>
            </a:fld>
            <a:endParaRPr lang="es-E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9EB14-244F-184D-AE2A-C86E73903842}" type="slidenum">
              <a:rPr lang="es-ES" smtClean="0"/>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s-ES"/>
          </a:p>
        </p:txBody>
      </p:sp>
      <p:sp>
        <p:nvSpPr>
          <p:cNvPr id="4" name="Slide Number Placeholder 3"/>
          <p:cNvSpPr>
            <a:spLocks noGrp="1"/>
          </p:cNvSpPr>
          <p:nvPr>
            <p:ph type="sldNum" idx="11"/>
          </p:nvPr>
        </p:nvSpPr>
        <p:spPr/>
        <p:txBody>
          <a:bodyPr/>
          <a:lstStyle>
            <a:lvl1pPr>
              <a:defRPr/>
            </a:lvl1pPr>
          </a:lstStyle>
          <a:p>
            <a:fld id="{C8B2A050-B60A-874F-AEE2-4524E5448C3A}" type="slidenum">
              <a:rPr lang="es-ES"/>
              <a:pPr/>
              <a:t>‹#›</a:t>
            </a:fld>
            <a:endParaRPr lang="es-ES"/>
          </a:p>
        </p:txBody>
      </p:sp>
    </p:spTree>
    <p:extLst>
      <p:ext uri="{BB962C8B-B14F-4D97-AF65-F5344CB8AC3E}">
        <p14:creationId xmlns:p14="http://schemas.microsoft.com/office/powerpoint/2010/main" val="2919903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s-ES"/>
          </a:p>
        </p:txBody>
      </p:sp>
      <p:sp>
        <p:nvSpPr>
          <p:cNvPr id="3" name="Slide Number Placeholder 2"/>
          <p:cNvSpPr>
            <a:spLocks noGrp="1"/>
          </p:cNvSpPr>
          <p:nvPr>
            <p:ph type="sldNum" idx="11"/>
          </p:nvPr>
        </p:nvSpPr>
        <p:spPr/>
        <p:txBody>
          <a:bodyPr/>
          <a:lstStyle>
            <a:lvl1pPr>
              <a:defRPr/>
            </a:lvl1pPr>
          </a:lstStyle>
          <a:p>
            <a:fld id="{AB7A31C4-911F-B14C-B2A0-9649E82958D1}" type="slidenum">
              <a:rPr lang="es-ES"/>
              <a:pPr/>
              <a:t>‹#›</a:t>
            </a:fld>
            <a:endParaRPr lang="es-ES"/>
          </a:p>
        </p:txBody>
      </p:sp>
    </p:spTree>
    <p:extLst>
      <p:ext uri="{BB962C8B-B14F-4D97-AF65-F5344CB8AC3E}">
        <p14:creationId xmlns:p14="http://schemas.microsoft.com/office/powerpoint/2010/main" val="2497512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s-ES"/>
          </a:p>
        </p:txBody>
      </p:sp>
      <p:sp>
        <p:nvSpPr>
          <p:cNvPr id="6" name="Slide Number Placeholder 5"/>
          <p:cNvSpPr>
            <a:spLocks noGrp="1"/>
          </p:cNvSpPr>
          <p:nvPr>
            <p:ph type="sldNum" idx="11"/>
          </p:nvPr>
        </p:nvSpPr>
        <p:spPr/>
        <p:txBody>
          <a:bodyPr/>
          <a:lstStyle>
            <a:lvl1pPr>
              <a:defRPr/>
            </a:lvl1pPr>
          </a:lstStyle>
          <a:p>
            <a:fld id="{C2F14604-D7EA-214F-8D8E-AE24A5C9B050}" type="slidenum">
              <a:rPr lang="es-ES"/>
              <a:pPr/>
              <a:t>‹#›</a:t>
            </a:fld>
            <a:endParaRPr lang="es-ES"/>
          </a:p>
        </p:txBody>
      </p:sp>
    </p:spTree>
    <p:extLst>
      <p:ext uri="{BB962C8B-B14F-4D97-AF65-F5344CB8AC3E}">
        <p14:creationId xmlns:p14="http://schemas.microsoft.com/office/powerpoint/2010/main" val="80345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s-ES"/>
          </a:p>
        </p:txBody>
      </p:sp>
      <p:sp>
        <p:nvSpPr>
          <p:cNvPr id="6" name="Slide Number Placeholder 5"/>
          <p:cNvSpPr>
            <a:spLocks noGrp="1"/>
          </p:cNvSpPr>
          <p:nvPr>
            <p:ph type="sldNum" idx="11"/>
          </p:nvPr>
        </p:nvSpPr>
        <p:spPr/>
        <p:txBody>
          <a:bodyPr/>
          <a:lstStyle>
            <a:lvl1pPr>
              <a:defRPr/>
            </a:lvl1pPr>
          </a:lstStyle>
          <a:p>
            <a:fld id="{AC4B98D3-4360-3E4F-A1EC-ADFAF99654A7}" type="slidenum">
              <a:rPr lang="es-ES"/>
              <a:pPr/>
              <a:t>‹#›</a:t>
            </a:fld>
            <a:endParaRPr lang="es-ES"/>
          </a:p>
        </p:txBody>
      </p:sp>
    </p:spTree>
    <p:extLst>
      <p:ext uri="{BB962C8B-B14F-4D97-AF65-F5344CB8AC3E}">
        <p14:creationId xmlns:p14="http://schemas.microsoft.com/office/powerpoint/2010/main" val="20696605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png"/><Relationship Id="rId14" Type="http://schemas.openxmlformats.org/officeDocument/2006/relationships/image" Target="../media/image3.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slideLayout" Target="../slideLayouts/slideLayout56.xml"/><Relationship Id="rId13" Type="http://schemas.openxmlformats.org/officeDocument/2006/relationships/slideLayout" Target="../slideLayouts/slideLayout57.xml"/><Relationship Id="rId14" Type="http://schemas.openxmlformats.org/officeDocument/2006/relationships/slideLayout" Target="../slideLayouts/slideLayout58.xml"/><Relationship Id="rId15"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282825" y="0"/>
            <a:ext cx="6858000" cy="6858000"/>
          </a:xfrm>
          <a:prstGeom prst="rect">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0" name="Rectangle 2"/>
          <p:cNvSpPr>
            <a:spLocks noChangeArrowheads="1"/>
          </p:cNvSpPr>
          <p:nvPr/>
        </p:nvSpPr>
        <p:spPr bwMode="auto">
          <a:xfrm>
            <a:off x="2286000" y="0"/>
            <a:ext cx="76200" cy="6858000"/>
          </a:xfrm>
          <a:prstGeom prst="rect">
            <a:avLst/>
          </a:prstGeom>
          <a:solidFill>
            <a:srgbClr val="FFFFFF"/>
          </a:solidFill>
          <a:ln>
            <a:noFill/>
          </a:ln>
          <a:effectLst>
            <a:outerShdw blurRad="63500" dist="81487" dir="7075415" algn="ctr" rotWithShape="0">
              <a:srgbClr val="686868">
                <a:alpha val="25041"/>
              </a:srgbClr>
            </a:outerShdw>
          </a:effectLst>
          <a:extLst>
            <a:ext uri="{91240B29-F687-4f45-9708-019B960494DF}">
              <a14:hiddenLine xmlns="" xmlns:a14="http://schemas.microsoft.com/office/drawing/2010/main" w="9525">
                <a:solidFill>
                  <a:srgbClr val="808080"/>
                </a:solidFill>
                <a:round/>
                <a:headEnd/>
                <a:tailEnd/>
              </a14:hiddenLine>
            </a:ext>
          </a:extLst>
        </p:spPr>
        <p:txBody>
          <a:bodyPr wrap="none" anchor="ctr"/>
          <a:lstStyle/>
          <a:p>
            <a:endParaRPr lang="en-US"/>
          </a:p>
        </p:txBody>
      </p:sp>
      <p:grpSp>
        <p:nvGrpSpPr>
          <p:cNvPr id="2051" name="Group 3"/>
          <p:cNvGrpSpPr>
            <a:grpSpLocks/>
          </p:cNvGrpSpPr>
          <p:nvPr/>
        </p:nvGrpSpPr>
        <p:grpSpPr bwMode="auto">
          <a:xfrm>
            <a:off x="2163763" y="2809875"/>
            <a:ext cx="217487" cy="211138"/>
            <a:chOff x="1363" y="1770"/>
            <a:chExt cx="137" cy="133"/>
          </a:xfrm>
        </p:grpSpPr>
        <p:pic>
          <p:nvPicPr>
            <p:cNvPr id="2052"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63" y="1770"/>
              <a:ext cx="137" cy="13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053" name="Text Box 5"/>
            <p:cNvSpPr txBox="1">
              <a:spLocks noChangeArrowheads="1"/>
            </p:cNvSpPr>
            <p:nvPr/>
          </p:nvSpPr>
          <p:spPr bwMode="auto">
            <a:xfrm>
              <a:off x="1388" y="1792"/>
              <a:ext cx="84" cy="8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2054" name="Oval 6"/>
          <p:cNvSpPr>
            <a:spLocks noChangeArrowheads="1"/>
          </p:cNvSpPr>
          <p:nvPr/>
        </p:nvSpPr>
        <p:spPr bwMode="auto">
          <a:xfrm>
            <a:off x="2408238" y="2746375"/>
            <a:ext cx="63500" cy="63500"/>
          </a:xfrm>
          <a:prstGeom prst="ellipse">
            <a:avLst/>
          </a:prstGeom>
          <a:noFill/>
          <a:ln w="12600">
            <a:solidFill>
              <a:srgbClr val="6EABBA"/>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5" name="Rectangle 7"/>
          <p:cNvSpPr>
            <a:spLocks noGrp="1" noChangeArrowheads="1"/>
          </p:cNvSpPr>
          <p:nvPr>
            <p:ph type="title"/>
          </p:nvPr>
        </p:nvSpPr>
        <p:spPr bwMode="auto">
          <a:xfrm>
            <a:off x="1435100" y="144463"/>
            <a:ext cx="7485063" cy="14033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056" name="Rectangle 8"/>
          <p:cNvSpPr>
            <a:spLocks noGrp="1" noChangeArrowheads="1"/>
          </p:cNvSpPr>
          <p:nvPr>
            <p:ph type="body" idx="1"/>
          </p:nvPr>
        </p:nvSpPr>
        <p:spPr bwMode="auto">
          <a:xfrm>
            <a:off x="1435100" y="1447800"/>
            <a:ext cx="7485063" cy="4786313"/>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057" name="Rectangle 9"/>
          <p:cNvSpPr>
            <a:spLocks noGrp="1" noChangeArrowheads="1"/>
          </p:cNvSpPr>
          <p:nvPr>
            <p:ph type="dt"/>
          </p:nvPr>
        </p:nvSpPr>
        <p:spPr bwMode="auto">
          <a:xfrm>
            <a:off x="3581400" y="6303963"/>
            <a:ext cx="2119313" cy="461962"/>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723900" algn="l"/>
                <a:tab pos="1447800" algn="l"/>
              </a:tabLst>
              <a:defRPr sz="1200">
                <a:solidFill>
                  <a:srgbClr val="9E9E9E"/>
                </a:solidFill>
                <a:latin typeface="+mn-lt"/>
                <a:cs typeface="Lucida Sans Unicode" charset="0"/>
              </a:defRPr>
            </a:lvl1pPr>
          </a:lstStyle>
          <a:p>
            <a:endParaRPr lang="es-ES"/>
          </a:p>
        </p:txBody>
      </p:sp>
      <p:sp>
        <p:nvSpPr>
          <p:cNvPr id="2058" name="Text Box 10"/>
          <p:cNvSpPr txBox="1">
            <a:spLocks noChangeArrowheads="1"/>
          </p:cNvSpPr>
          <p:nvPr/>
        </p:nvSpPr>
        <p:spPr bwMode="auto">
          <a:xfrm>
            <a:off x="5715000" y="6303963"/>
            <a:ext cx="2895600" cy="476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9" name="Rectangle 11"/>
          <p:cNvSpPr>
            <a:spLocks noGrp="1" noChangeArrowheads="1"/>
          </p:cNvSpPr>
          <p:nvPr>
            <p:ph type="sldNum"/>
          </p:nvPr>
        </p:nvSpPr>
        <p:spPr bwMode="auto">
          <a:xfrm>
            <a:off x="8613775" y="6303963"/>
            <a:ext cx="442913" cy="461962"/>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b" anchorCtr="0" compatLnSpc="1">
            <a:prstTxWarp prst="textNoShape">
              <a:avLst/>
            </a:prstTxWarp>
          </a:bodyPr>
          <a:lstStyle>
            <a:lvl1pPr algn="ctr">
              <a:buClrTx/>
              <a:buFontTx/>
              <a:buNone/>
              <a:defRPr sz="1200">
                <a:solidFill>
                  <a:srgbClr val="9E9E9E"/>
                </a:solidFill>
                <a:latin typeface="+mn-lt"/>
                <a:cs typeface="Lucida Sans Unicode" charset="0"/>
              </a:defRPr>
            </a:lvl1pPr>
          </a:lstStyle>
          <a:p>
            <a:fld id="{AD2C3796-3BAD-9642-B7FD-83C43F0DDF9A}"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449263" rtl="0" fontAlgn="base">
        <a:spcBef>
          <a:spcPct val="0"/>
        </a:spcBef>
        <a:spcAft>
          <a:spcPct val="0"/>
        </a:spcAft>
        <a:buClr>
          <a:srgbClr val="000000"/>
        </a:buClr>
        <a:buSzPct val="100000"/>
        <a:buFont typeface="Times New Roman" charset="0"/>
        <a:defRPr sz="4300">
          <a:solidFill>
            <a:srgbClr val="572314"/>
          </a:solidFill>
          <a:latin typeface="+mj-lt"/>
          <a:ea typeface="+mj-ea"/>
          <a:cs typeface="+mj-cs"/>
        </a:defRPr>
      </a:lvl1pPr>
      <a:lvl2pPr marL="742950" indent="-285750" algn="l" defTabSz="449263" rtl="0" fontAlgn="base">
        <a:spcBef>
          <a:spcPct val="0"/>
        </a:spcBef>
        <a:spcAft>
          <a:spcPct val="0"/>
        </a:spcAft>
        <a:buClr>
          <a:srgbClr val="000000"/>
        </a:buClr>
        <a:buSzPct val="100000"/>
        <a:buFont typeface="Times New Roman" charset="0"/>
        <a:defRPr sz="4300">
          <a:solidFill>
            <a:srgbClr val="572314"/>
          </a:solidFill>
          <a:latin typeface="Gill Sans MT" charset="0"/>
          <a:ea typeface="ＭＳ Ｐゴシック" charset="0"/>
          <a:cs typeface="Microsoft YaHei" charset="0"/>
        </a:defRPr>
      </a:lvl2pPr>
      <a:lvl3pPr marL="1143000" indent="-228600" algn="l" defTabSz="449263" rtl="0" fontAlgn="base">
        <a:spcBef>
          <a:spcPct val="0"/>
        </a:spcBef>
        <a:spcAft>
          <a:spcPct val="0"/>
        </a:spcAft>
        <a:buClr>
          <a:srgbClr val="000000"/>
        </a:buClr>
        <a:buSzPct val="100000"/>
        <a:buFont typeface="Times New Roman" charset="0"/>
        <a:defRPr sz="4300">
          <a:solidFill>
            <a:srgbClr val="572314"/>
          </a:solidFill>
          <a:latin typeface="Gill Sans MT" charset="0"/>
          <a:ea typeface="ＭＳ Ｐゴシック" charset="0"/>
          <a:cs typeface="Microsoft YaHei" charset="0"/>
        </a:defRPr>
      </a:lvl3pPr>
      <a:lvl4pPr marL="1600200" indent="-228600" algn="l" defTabSz="449263" rtl="0" fontAlgn="base">
        <a:spcBef>
          <a:spcPct val="0"/>
        </a:spcBef>
        <a:spcAft>
          <a:spcPct val="0"/>
        </a:spcAft>
        <a:buClr>
          <a:srgbClr val="000000"/>
        </a:buClr>
        <a:buSzPct val="100000"/>
        <a:buFont typeface="Times New Roman" charset="0"/>
        <a:defRPr sz="4300">
          <a:solidFill>
            <a:srgbClr val="572314"/>
          </a:solidFill>
          <a:latin typeface="Gill Sans MT" charset="0"/>
          <a:ea typeface="ＭＳ Ｐゴシック" charset="0"/>
          <a:cs typeface="Microsoft YaHei" charset="0"/>
        </a:defRPr>
      </a:lvl4pPr>
      <a:lvl5pPr marL="2057400" indent="-228600" algn="l" defTabSz="449263" rtl="0" fontAlgn="base">
        <a:spcBef>
          <a:spcPct val="0"/>
        </a:spcBef>
        <a:spcAft>
          <a:spcPct val="0"/>
        </a:spcAft>
        <a:buClr>
          <a:srgbClr val="000000"/>
        </a:buClr>
        <a:buSzPct val="100000"/>
        <a:buFont typeface="Times New Roman" charset="0"/>
        <a:defRPr sz="4300">
          <a:solidFill>
            <a:srgbClr val="572314"/>
          </a:solidFill>
          <a:latin typeface="Gill Sans MT" charset="0"/>
          <a:ea typeface="ＭＳ Ｐゴシック" charset="0"/>
          <a:cs typeface="Microsoft YaHei" charset="0"/>
        </a:defRPr>
      </a:lvl5pPr>
      <a:lvl6pPr marL="2514600" indent="-228600" algn="l" defTabSz="449263" rtl="0" fontAlgn="base">
        <a:spcBef>
          <a:spcPct val="0"/>
        </a:spcBef>
        <a:spcAft>
          <a:spcPct val="0"/>
        </a:spcAft>
        <a:buClr>
          <a:srgbClr val="000000"/>
        </a:buClr>
        <a:buSzPct val="100000"/>
        <a:buFont typeface="Times New Roman" charset="0"/>
        <a:defRPr sz="4300">
          <a:solidFill>
            <a:srgbClr val="572314"/>
          </a:solidFill>
          <a:latin typeface="Gill Sans MT" charset="0"/>
          <a:ea typeface="ＭＳ Ｐゴシック" charset="0"/>
          <a:cs typeface="Microsoft YaHei" charset="0"/>
        </a:defRPr>
      </a:lvl6pPr>
      <a:lvl7pPr marL="2971800" indent="-228600" algn="l" defTabSz="449263" rtl="0" fontAlgn="base">
        <a:spcBef>
          <a:spcPct val="0"/>
        </a:spcBef>
        <a:spcAft>
          <a:spcPct val="0"/>
        </a:spcAft>
        <a:buClr>
          <a:srgbClr val="000000"/>
        </a:buClr>
        <a:buSzPct val="100000"/>
        <a:buFont typeface="Times New Roman" charset="0"/>
        <a:defRPr sz="4300">
          <a:solidFill>
            <a:srgbClr val="572314"/>
          </a:solidFill>
          <a:latin typeface="Gill Sans MT" charset="0"/>
          <a:ea typeface="ＭＳ Ｐゴシック" charset="0"/>
          <a:cs typeface="Microsoft YaHei" charset="0"/>
        </a:defRPr>
      </a:lvl7pPr>
      <a:lvl8pPr marL="3429000" indent="-228600" algn="l" defTabSz="449263" rtl="0" fontAlgn="base">
        <a:spcBef>
          <a:spcPct val="0"/>
        </a:spcBef>
        <a:spcAft>
          <a:spcPct val="0"/>
        </a:spcAft>
        <a:buClr>
          <a:srgbClr val="000000"/>
        </a:buClr>
        <a:buSzPct val="100000"/>
        <a:buFont typeface="Times New Roman" charset="0"/>
        <a:defRPr sz="4300">
          <a:solidFill>
            <a:srgbClr val="572314"/>
          </a:solidFill>
          <a:latin typeface="Gill Sans MT" charset="0"/>
          <a:ea typeface="ＭＳ Ｐゴシック" charset="0"/>
          <a:cs typeface="Microsoft YaHei" charset="0"/>
        </a:defRPr>
      </a:lvl8pPr>
      <a:lvl9pPr marL="3886200" indent="-228600" algn="l" defTabSz="449263" rtl="0" fontAlgn="base">
        <a:spcBef>
          <a:spcPct val="0"/>
        </a:spcBef>
        <a:spcAft>
          <a:spcPct val="0"/>
        </a:spcAft>
        <a:buClr>
          <a:srgbClr val="000000"/>
        </a:buClr>
        <a:buSzPct val="100000"/>
        <a:buFont typeface="Times New Roman" charset="0"/>
        <a:defRPr sz="4300">
          <a:solidFill>
            <a:srgbClr val="572314"/>
          </a:solidFill>
          <a:latin typeface="Gill Sans MT" charset="0"/>
          <a:ea typeface="ＭＳ Ｐゴシック" charset="0"/>
          <a:cs typeface="Microsoft YaHei" charset="0"/>
        </a:defRPr>
      </a:lvl9pPr>
    </p:titleStyle>
    <p:bodyStyle>
      <a:lvl1pPr marL="342900" indent="-342900" algn="l" defTabSz="449263" rtl="0" fontAlgn="base">
        <a:spcBef>
          <a:spcPts val="6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49263" rtl="0" fontAlgn="base">
        <a:spcBef>
          <a:spcPts val="55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435100" y="144463"/>
            <a:ext cx="7485063" cy="14033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074" name="Rectangle 2"/>
          <p:cNvSpPr>
            <a:spLocks noGrp="1" noChangeArrowheads="1"/>
          </p:cNvSpPr>
          <p:nvPr>
            <p:ph type="body" idx="1"/>
          </p:nvPr>
        </p:nvSpPr>
        <p:spPr bwMode="auto">
          <a:xfrm>
            <a:off x="1435100" y="1447800"/>
            <a:ext cx="7485063" cy="4786313"/>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3075" name="Rectangle 3"/>
          <p:cNvSpPr>
            <a:spLocks noGrp="1" noChangeArrowheads="1"/>
          </p:cNvSpPr>
          <p:nvPr>
            <p:ph type="dt"/>
          </p:nvPr>
        </p:nvSpPr>
        <p:spPr bwMode="auto">
          <a:xfrm>
            <a:off x="3581400" y="6303963"/>
            <a:ext cx="2119313" cy="461962"/>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723900" algn="l"/>
                <a:tab pos="1447800" algn="l"/>
              </a:tabLst>
              <a:defRPr sz="1200">
                <a:solidFill>
                  <a:srgbClr val="9E9E9E"/>
                </a:solidFill>
                <a:latin typeface="+mn-lt"/>
                <a:cs typeface="Lucida Sans Unicode" charset="0"/>
              </a:defRPr>
            </a:lvl1pPr>
          </a:lstStyle>
          <a:p>
            <a:endParaRPr lang="es-ES"/>
          </a:p>
        </p:txBody>
      </p:sp>
      <p:sp>
        <p:nvSpPr>
          <p:cNvPr id="3076" name="Text Box 4"/>
          <p:cNvSpPr txBox="1">
            <a:spLocks noChangeArrowheads="1"/>
          </p:cNvSpPr>
          <p:nvPr/>
        </p:nvSpPr>
        <p:spPr bwMode="auto">
          <a:xfrm>
            <a:off x="5715000" y="6303963"/>
            <a:ext cx="2895600" cy="476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77" name="Rectangle 5"/>
          <p:cNvSpPr>
            <a:spLocks noGrp="1" noChangeArrowheads="1"/>
          </p:cNvSpPr>
          <p:nvPr>
            <p:ph type="sldNum"/>
          </p:nvPr>
        </p:nvSpPr>
        <p:spPr bwMode="auto">
          <a:xfrm>
            <a:off x="8613775" y="6303963"/>
            <a:ext cx="442913" cy="461962"/>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b" anchorCtr="0" compatLnSpc="1">
            <a:prstTxWarp prst="textNoShape">
              <a:avLst/>
            </a:prstTxWarp>
          </a:bodyPr>
          <a:lstStyle>
            <a:lvl1pPr algn="ctr">
              <a:buClrTx/>
              <a:buFontTx/>
              <a:buNone/>
              <a:defRPr sz="1200">
                <a:solidFill>
                  <a:srgbClr val="9E9E9E"/>
                </a:solidFill>
                <a:latin typeface="+mn-lt"/>
                <a:cs typeface="Lucida Sans Unicode" charset="0"/>
              </a:defRPr>
            </a:lvl1pPr>
          </a:lstStyle>
          <a:p>
            <a:fld id="{06B776F2-6941-B442-BA59-9AA1DEEF185C}"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449263" rtl="0" fontAlgn="base">
        <a:spcBef>
          <a:spcPct val="0"/>
        </a:spcBef>
        <a:spcAft>
          <a:spcPct val="0"/>
        </a:spcAft>
        <a:buClr>
          <a:srgbClr val="000000"/>
        </a:buClr>
        <a:buSzPct val="100000"/>
        <a:buFont typeface="Times New Roman" charset="0"/>
        <a:defRPr sz="4300">
          <a:solidFill>
            <a:srgbClr val="572314"/>
          </a:solidFill>
          <a:latin typeface="+mj-lt"/>
          <a:ea typeface="+mj-ea"/>
          <a:cs typeface="+mj-cs"/>
        </a:defRPr>
      </a:lvl1pPr>
      <a:lvl2pPr marL="742950" indent="-285750" algn="l" defTabSz="449263" rtl="0" fontAlgn="base">
        <a:spcBef>
          <a:spcPct val="0"/>
        </a:spcBef>
        <a:spcAft>
          <a:spcPct val="0"/>
        </a:spcAft>
        <a:buClr>
          <a:srgbClr val="000000"/>
        </a:buClr>
        <a:buSzPct val="100000"/>
        <a:buFont typeface="Times New Roman" charset="0"/>
        <a:defRPr sz="4300">
          <a:solidFill>
            <a:srgbClr val="572314"/>
          </a:solidFill>
          <a:latin typeface="Gill Sans MT" charset="0"/>
          <a:ea typeface="ＭＳ Ｐゴシック" charset="0"/>
          <a:cs typeface="Microsoft YaHei" charset="0"/>
        </a:defRPr>
      </a:lvl2pPr>
      <a:lvl3pPr marL="1143000" indent="-228600" algn="l" defTabSz="449263" rtl="0" fontAlgn="base">
        <a:spcBef>
          <a:spcPct val="0"/>
        </a:spcBef>
        <a:spcAft>
          <a:spcPct val="0"/>
        </a:spcAft>
        <a:buClr>
          <a:srgbClr val="000000"/>
        </a:buClr>
        <a:buSzPct val="100000"/>
        <a:buFont typeface="Times New Roman" charset="0"/>
        <a:defRPr sz="4300">
          <a:solidFill>
            <a:srgbClr val="572314"/>
          </a:solidFill>
          <a:latin typeface="Gill Sans MT" charset="0"/>
          <a:ea typeface="ＭＳ Ｐゴシック" charset="0"/>
          <a:cs typeface="Microsoft YaHei" charset="0"/>
        </a:defRPr>
      </a:lvl3pPr>
      <a:lvl4pPr marL="1600200" indent="-228600" algn="l" defTabSz="449263" rtl="0" fontAlgn="base">
        <a:spcBef>
          <a:spcPct val="0"/>
        </a:spcBef>
        <a:spcAft>
          <a:spcPct val="0"/>
        </a:spcAft>
        <a:buClr>
          <a:srgbClr val="000000"/>
        </a:buClr>
        <a:buSzPct val="100000"/>
        <a:buFont typeface="Times New Roman" charset="0"/>
        <a:defRPr sz="4300">
          <a:solidFill>
            <a:srgbClr val="572314"/>
          </a:solidFill>
          <a:latin typeface="Gill Sans MT" charset="0"/>
          <a:ea typeface="ＭＳ Ｐゴシック" charset="0"/>
          <a:cs typeface="Microsoft YaHei" charset="0"/>
        </a:defRPr>
      </a:lvl4pPr>
      <a:lvl5pPr marL="2057400" indent="-228600" algn="l" defTabSz="449263" rtl="0" fontAlgn="base">
        <a:spcBef>
          <a:spcPct val="0"/>
        </a:spcBef>
        <a:spcAft>
          <a:spcPct val="0"/>
        </a:spcAft>
        <a:buClr>
          <a:srgbClr val="000000"/>
        </a:buClr>
        <a:buSzPct val="100000"/>
        <a:buFont typeface="Times New Roman" charset="0"/>
        <a:defRPr sz="4300">
          <a:solidFill>
            <a:srgbClr val="572314"/>
          </a:solidFill>
          <a:latin typeface="Gill Sans MT" charset="0"/>
          <a:ea typeface="ＭＳ Ｐゴシック" charset="0"/>
          <a:cs typeface="Microsoft YaHei" charset="0"/>
        </a:defRPr>
      </a:lvl5pPr>
      <a:lvl6pPr marL="2514600" indent="-228600" algn="l" defTabSz="449263" rtl="0" fontAlgn="base">
        <a:spcBef>
          <a:spcPct val="0"/>
        </a:spcBef>
        <a:spcAft>
          <a:spcPct val="0"/>
        </a:spcAft>
        <a:buClr>
          <a:srgbClr val="000000"/>
        </a:buClr>
        <a:buSzPct val="100000"/>
        <a:buFont typeface="Times New Roman" charset="0"/>
        <a:defRPr sz="4300">
          <a:solidFill>
            <a:srgbClr val="572314"/>
          </a:solidFill>
          <a:latin typeface="Gill Sans MT" charset="0"/>
          <a:ea typeface="ＭＳ Ｐゴシック" charset="0"/>
          <a:cs typeface="Microsoft YaHei" charset="0"/>
        </a:defRPr>
      </a:lvl6pPr>
      <a:lvl7pPr marL="2971800" indent="-228600" algn="l" defTabSz="449263" rtl="0" fontAlgn="base">
        <a:spcBef>
          <a:spcPct val="0"/>
        </a:spcBef>
        <a:spcAft>
          <a:spcPct val="0"/>
        </a:spcAft>
        <a:buClr>
          <a:srgbClr val="000000"/>
        </a:buClr>
        <a:buSzPct val="100000"/>
        <a:buFont typeface="Times New Roman" charset="0"/>
        <a:defRPr sz="4300">
          <a:solidFill>
            <a:srgbClr val="572314"/>
          </a:solidFill>
          <a:latin typeface="Gill Sans MT" charset="0"/>
          <a:ea typeface="ＭＳ Ｐゴシック" charset="0"/>
          <a:cs typeface="Microsoft YaHei" charset="0"/>
        </a:defRPr>
      </a:lvl7pPr>
      <a:lvl8pPr marL="3429000" indent="-228600" algn="l" defTabSz="449263" rtl="0" fontAlgn="base">
        <a:spcBef>
          <a:spcPct val="0"/>
        </a:spcBef>
        <a:spcAft>
          <a:spcPct val="0"/>
        </a:spcAft>
        <a:buClr>
          <a:srgbClr val="000000"/>
        </a:buClr>
        <a:buSzPct val="100000"/>
        <a:buFont typeface="Times New Roman" charset="0"/>
        <a:defRPr sz="4300">
          <a:solidFill>
            <a:srgbClr val="572314"/>
          </a:solidFill>
          <a:latin typeface="Gill Sans MT" charset="0"/>
          <a:ea typeface="ＭＳ Ｐゴシック" charset="0"/>
          <a:cs typeface="Microsoft YaHei" charset="0"/>
        </a:defRPr>
      </a:lvl8pPr>
      <a:lvl9pPr marL="3886200" indent="-228600" algn="l" defTabSz="449263" rtl="0" fontAlgn="base">
        <a:spcBef>
          <a:spcPct val="0"/>
        </a:spcBef>
        <a:spcAft>
          <a:spcPct val="0"/>
        </a:spcAft>
        <a:buClr>
          <a:srgbClr val="000000"/>
        </a:buClr>
        <a:buSzPct val="100000"/>
        <a:buFont typeface="Times New Roman" charset="0"/>
        <a:defRPr sz="4300">
          <a:solidFill>
            <a:srgbClr val="572314"/>
          </a:solidFill>
          <a:latin typeface="Gill Sans MT" charset="0"/>
          <a:ea typeface="ＭＳ Ｐゴシック" charset="0"/>
          <a:cs typeface="Microsoft YaHei" charset="0"/>
        </a:defRPr>
      </a:lvl9pPr>
    </p:titleStyle>
    <p:bodyStyle>
      <a:lvl1pPr marL="342900" indent="-342900" algn="l" defTabSz="449263" rtl="0" fontAlgn="base">
        <a:spcBef>
          <a:spcPts val="6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49263" rtl="0" fontAlgn="base">
        <a:spcBef>
          <a:spcPts val="55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1435100" y="144463"/>
            <a:ext cx="7485063" cy="14033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122" name="Rectangle 2"/>
          <p:cNvSpPr>
            <a:spLocks noGrp="1" noChangeArrowheads="1"/>
          </p:cNvSpPr>
          <p:nvPr>
            <p:ph type="body" idx="1"/>
          </p:nvPr>
        </p:nvSpPr>
        <p:spPr bwMode="auto">
          <a:xfrm>
            <a:off x="1435100" y="1447800"/>
            <a:ext cx="7485063" cy="4786313"/>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5123" name="Rectangle 3"/>
          <p:cNvSpPr>
            <a:spLocks noGrp="1" noChangeArrowheads="1"/>
          </p:cNvSpPr>
          <p:nvPr>
            <p:ph type="dt"/>
          </p:nvPr>
        </p:nvSpPr>
        <p:spPr bwMode="auto">
          <a:xfrm>
            <a:off x="3581400" y="6303963"/>
            <a:ext cx="2119313" cy="461962"/>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723900" algn="l"/>
                <a:tab pos="1447800" algn="l"/>
              </a:tabLst>
              <a:defRPr sz="1200">
                <a:solidFill>
                  <a:srgbClr val="9E9E9E"/>
                </a:solidFill>
                <a:latin typeface="+mn-lt"/>
                <a:cs typeface="Lucida Sans Unicode" charset="0"/>
              </a:defRPr>
            </a:lvl1pPr>
          </a:lstStyle>
          <a:p>
            <a:endParaRPr lang="es-ES"/>
          </a:p>
        </p:txBody>
      </p:sp>
      <p:sp>
        <p:nvSpPr>
          <p:cNvPr id="5124" name="Text Box 4"/>
          <p:cNvSpPr txBox="1">
            <a:spLocks noChangeArrowheads="1"/>
          </p:cNvSpPr>
          <p:nvPr/>
        </p:nvSpPr>
        <p:spPr bwMode="auto">
          <a:xfrm>
            <a:off x="5715000" y="6303963"/>
            <a:ext cx="2895600" cy="476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5" name="Rectangle 5"/>
          <p:cNvSpPr>
            <a:spLocks noGrp="1" noChangeArrowheads="1"/>
          </p:cNvSpPr>
          <p:nvPr>
            <p:ph type="sldNum"/>
          </p:nvPr>
        </p:nvSpPr>
        <p:spPr bwMode="auto">
          <a:xfrm>
            <a:off x="8613775" y="6303963"/>
            <a:ext cx="442913" cy="461962"/>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b" anchorCtr="0" compatLnSpc="1">
            <a:prstTxWarp prst="textNoShape">
              <a:avLst/>
            </a:prstTxWarp>
          </a:bodyPr>
          <a:lstStyle>
            <a:lvl1pPr algn="ctr">
              <a:buClrTx/>
              <a:buFontTx/>
              <a:buNone/>
              <a:defRPr sz="1200">
                <a:solidFill>
                  <a:srgbClr val="9E9E9E"/>
                </a:solidFill>
                <a:latin typeface="+mn-lt"/>
                <a:cs typeface="Lucida Sans Unicode" charset="0"/>
              </a:defRPr>
            </a:lvl1pPr>
          </a:lstStyle>
          <a:p>
            <a:fld id="{6D01DC7C-B293-094A-87CA-6F5D551727D8}"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449263" rtl="0" fontAlgn="base">
        <a:spcBef>
          <a:spcPct val="0"/>
        </a:spcBef>
        <a:spcAft>
          <a:spcPct val="0"/>
        </a:spcAft>
        <a:buClr>
          <a:srgbClr val="000000"/>
        </a:buClr>
        <a:buSzPct val="100000"/>
        <a:buFont typeface="Times New Roman" charset="0"/>
        <a:defRPr sz="4300">
          <a:solidFill>
            <a:srgbClr val="572314"/>
          </a:solidFill>
          <a:latin typeface="+mj-lt"/>
          <a:ea typeface="+mj-ea"/>
          <a:cs typeface="+mj-cs"/>
        </a:defRPr>
      </a:lvl1pPr>
      <a:lvl2pPr marL="742950" indent="-285750" algn="l" defTabSz="449263" rtl="0" fontAlgn="base">
        <a:spcBef>
          <a:spcPct val="0"/>
        </a:spcBef>
        <a:spcAft>
          <a:spcPct val="0"/>
        </a:spcAft>
        <a:buClr>
          <a:srgbClr val="000000"/>
        </a:buClr>
        <a:buSzPct val="100000"/>
        <a:buFont typeface="Times New Roman" charset="0"/>
        <a:defRPr sz="4300">
          <a:solidFill>
            <a:srgbClr val="572314"/>
          </a:solidFill>
          <a:latin typeface="Gill Sans MT" charset="0"/>
          <a:ea typeface="ＭＳ Ｐゴシック" charset="0"/>
          <a:cs typeface="Microsoft YaHei" charset="0"/>
        </a:defRPr>
      </a:lvl2pPr>
      <a:lvl3pPr marL="1143000" indent="-228600" algn="l" defTabSz="449263" rtl="0" fontAlgn="base">
        <a:spcBef>
          <a:spcPct val="0"/>
        </a:spcBef>
        <a:spcAft>
          <a:spcPct val="0"/>
        </a:spcAft>
        <a:buClr>
          <a:srgbClr val="000000"/>
        </a:buClr>
        <a:buSzPct val="100000"/>
        <a:buFont typeface="Times New Roman" charset="0"/>
        <a:defRPr sz="4300">
          <a:solidFill>
            <a:srgbClr val="572314"/>
          </a:solidFill>
          <a:latin typeface="Gill Sans MT" charset="0"/>
          <a:ea typeface="ＭＳ Ｐゴシック" charset="0"/>
          <a:cs typeface="Microsoft YaHei" charset="0"/>
        </a:defRPr>
      </a:lvl3pPr>
      <a:lvl4pPr marL="1600200" indent="-228600" algn="l" defTabSz="449263" rtl="0" fontAlgn="base">
        <a:spcBef>
          <a:spcPct val="0"/>
        </a:spcBef>
        <a:spcAft>
          <a:spcPct val="0"/>
        </a:spcAft>
        <a:buClr>
          <a:srgbClr val="000000"/>
        </a:buClr>
        <a:buSzPct val="100000"/>
        <a:buFont typeface="Times New Roman" charset="0"/>
        <a:defRPr sz="4300">
          <a:solidFill>
            <a:srgbClr val="572314"/>
          </a:solidFill>
          <a:latin typeface="Gill Sans MT" charset="0"/>
          <a:ea typeface="ＭＳ Ｐゴシック" charset="0"/>
          <a:cs typeface="Microsoft YaHei" charset="0"/>
        </a:defRPr>
      </a:lvl4pPr>
      <a:lvl5pPr marL="2057400" indent="-228600" algn="l" defTabSz="449263" rtl="0" fontAlgn="base">
        <a:spcBef>
          <a:spcPct val="0"/>
        </a:spcBef>
        <a:spcAft>
          <a:spcPct val="0"/>
        </a:spcAft>
        <a:buClr>
          <a:srgbClr val="000000"/>
        </a:buClr>
        <a:buSzPct val="100000"/>
        <a:buFont typeface="Times New Roman" charset="0"/>
        <a:defRPr sz="4300">
          <a:solidFill>
            <a:srgbClr val="572314"/>
          </a:solidFill>
          <a:latin typeface="Gill Sans MT" charset="0"/>
          <a:ea typeface="ＭＳ Ｐゴシック" charset="0"/>
          <a:cs typeface="Microsoft YaHei" charset="0"/>
        </a:defRPr>
      </a:lvl5pPr>
      <a:lvl6pPr marL="2514600" indent="-228600" algn="l" defTabSz="449263" rtl="0" fontAlgn="base">
        <a:spcBef>
          <a:spcPct val="0"/>
        </a:spcBef>
        <a:spcAft>
          <a:spcPct val="0"/>
        </a:spcAft>
        <a:buClr>
          <a:srgbClr val="000000"/>
        </a:buClr>
        <a:buSzPct val="100000"/>
        <a:buFont typeface="Times New Roman" charset="0"/>
        <a:defRPr sz="4300">
          <a:solidFill>
            <a:srgbClr val="572314"/>
          </a:solidFill>
          <a:latin typeface="Gill Sans MT" charset="0"/>
          <a:ea typeface="ＭＳ Ｐゴシック" charset="0"/>
          <a:cs typeface="Microsoft YaHei" charset="0"/>
        </a:defRPr>
      </a:lvl6pPr>
      <a:lvl7pPr marL="2971800" indent="-228600" algn="l" defTabSz="449263" rtl="0" fontAlgn="base">
        <a:spcBef>
          <a:spcPct val="0"/>
        </a:spcBef>
        <a:spcAft>
          <a:spcPct val="0"/>
        </a:spcAft>
        <a:buClr>
          <a:srgbClr val="000000"/>
        </a:buClr>
        <a:buSzPct val="100000"/>
        <a:buFont typeface="Times New Roman" charset="0"/>
        <a:defRPr sz="4300">
          <a:solidFill>
            <a:srgbClr val="572314"/>
          </a:solidFill>
          <a:latin typeface="Gill Sans MT" charset="0"/>
          <a:ea typeface="ＭＳ Ｐゴシック" charset="0"/>
          <a:cs typeface="Microsoft YaHei" charset="0"/>
        </a:defRPr>
      </a:lvl7pPr>
      <a:lvl8pPr marL="3429000" indent="-228600" algn="l" defTabSz="449263" rtl="0" fontAlgn="base">
        <a:spcBef>
          <a:spcPct val="0"/>
        </a:spcBef>
        <a:spcAft>
          <a:spcPct val="0"/>
        </a:spcAft>
        <a:buClr>
          <a:srgbClr val="000000"/>
        </a:buClr>
        <a:buSzPct val="100000"/>
        <a:buFont typeface="Times New Roman" charset="0"/>
        <a:defRPr sz="4300">
          <a:solidFill>
            <a:srgbClr val="572314"/>
          </a:solidFill>
          <a:latin typeface="Gill Sans MT" charset="0"/>
          <a:ea typeface="ＭＳ Ｐゴシック" charset="0"/>
          <a:cs typeface="Microsoft YaHei" charset="0"/>
        </a:defRPr>
      </a:lvl8pPr>
      <a:lvl9pPr marL="3886200" indent="-228600" algn="l" defTabSz="449263" rtl="0" fontAlgn="base">
        <a:spcBef>
          <a:spcPct val="0"/>
        </a:spcBef>
        <a:spcAft>
          <a:spcPct val="0"/>
        </a:spcAft>
        <a:buClr>
          <a:srgbClr val="000000"/>
        </a:buClr>
        <a:buSzPct val="100000"/>
        <a:buFont typeface="Times New Roman" charset="0"/>
        <a:defRPr sz="4300">
          <a:solidFill>
            <a:srgbClr val="572314"/>
          </a:solidFill>
          <a:latin typeface="Gill Sans MT" charset="0"/>
          <a:ea typeface="ＭＳ Ｐゴシック" charset="0"/>
          <a:cs typeface="Microsoft YaHei" charset="0"/>
        </a:defRPr>
      </a:lvl9pPr>
    </p:titleStyle>
    <p:bodyStyle>
      <a:lvl1pPr marL="342900" indent="-342900" algn="l" defTabSz="449263" rtl="0" fontAlgn="base">
        <a:spcBef>
          <a:spcPts val="6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49263" rtl="0" fontAlgn="base">
        <a:spcBef>
          <a:spcPts val="55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6145" name="Group 1"/>
          <p:cNvGrpSpPr>
            <a:grpSpLocks/>
          </p:cNvGrpSpPr>
          <p:nvPr/>
        </p:nvGrpSpPr>
        <p:grpSpPr bwMode="auto">
          <a:xfrm>
            <a:off x="646113" y="969963"/>
            <a:ext cx="4789487" cy="4787900"/>
            <a:chOff x="407" y="611"/>
            <a:chExt cx="3017" cy="3016"/>
          </a:xfrm>
        </p:grpSpPr>
        <p:pic>
          <p:nvPicPr>
            <p:cNvPr id="614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7" y="611"/>
              <a:ext cx="3017" cy="301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6147" name="Text Box 3"/>
            <p:cNvSpPr txBox="1">
              <a:spLocks noChangeArrowheads="1"/>
            </p:cNvSpPr>
            <p:nvPr/>
          </p:nvSpPr>
          <p:spPr bwMode="auto">
            <a:xfrm>
              <a:off x="480" y="672"/>
              <a:ext cx="2871" cy="287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6148" name="AutoShape 4"/>
          <p:cNvSpPr>
            <a:spLocks noChangeArrowheads="1"/>
          </p:cNvSpPr>
          <p:nvPr/>
        </p:nvSpPr>
        <p:spPr bwMode="auto">
          <a:xfrm rot="19440000">
            <a:off x="396875" y="954088"/>
            <a:ext cx="685800" cy="204787"/>
          </a:xfrm>
          <a:prstGeom prst="flowChartProcess">
            <a:avLst/>
          </a:prstGeom>
          <a:solidFill>
            <a:srgbClr val="FBFBFB">
              <a:alpha val="45000"/>
            </a:srgbClr>
          </a:solidFill>
          <a:ln w="6480">
            <a:solidFill>
              <a:srgbClr val="FFFFFF"/>
            </a:solidFill>
            <a:miter lim="800000"/>
            <a:headEnd/>
            <a:tailEnd/>
          </a:ln>
          <a:effectLst>
            <a:outerShdw blurRad="63500" dist="25364" dir="3324463" algn="ctr" rotWithShape="0">
              <a:srgbClr val="CECECE">
                <a:alpha val="40033"/>
              </a:srgbClr>
            </a:outerShdw>
          </a:effectLst>
        </p:spPr>
        <p:txBody>
          <a:bodyPr wrap="none" anchor="ctr"/>
          <a:lstStyle/>
          <a:p>
            <a:endParaRPr lang="en-US"/>
          </a:p>
        </p:txBody>
      </p:sp>
      <p:sp>
        <p:nvSpPr>
          <p:cNvPr id="6149" name="AutoShape 5"/>
          <p:cNvSpPr>
            <a:spLocks noChangeArrowheads="1"/>
          </p:cNvSpPr>
          <p:nvPr/>
        </p:nvSpPr>
        <p:spPr bwMode="auto">
          <a:xfrm rot="2100000" flipH="1">
            <a:off x="5003800" y="950913"/>
            <a:ext cx="649288" cy="204787"/>
          </a:xfrm>
          <a:prstGeom prst="flowChartProcess">
            <a:avLst/>
          </a:prstGeom>
          <a:solidFill>
            <a:srgbClr val="FBFBFB">
              <a:alpha val="45000"/>
            </a:srgbClr>
          </a:solidFill>
          <a:ln w="6480">
            <a:solidFill>
              <a:srgbClr val="FFFFFF"/>
            </a:solidFill>
            <a:miter lim="800000"/>
            <a:headEnd/>
            <a:tailEnd/>
          </a:ln>
          <a:effectLst>
            <a:outerShdw blurRad="63500" dist="25364" dir="3324463" algn="ctr" rotWithShape="0">
              <a:srgbClr val="D8D8D8">
                <a:alpha val="20044"/>
              </a:srgbClr>
            </a:outerShdw>
          </a:effectLst>
        </p:spPr>
        <p:txBody>
          <a:bodyPr wrap="none" anchor="ctr"/>
          <a:lstStyle/>
          <a:p>
            <a:endParaRPr lang="en-US"/>
          </a:p>
        </p:txBody>
      </p:sp>
      <p:sp>
        <p:nvSpPr>
          <p:cNvPr id="6150" name="Rectangle 6"/>
          <p:cNvSpPr>
            <a:spLocks noGrp="1" noChangeArrowheads="1"/>
          </p:cNvSpPr>
          <p:nvPr>
            <p:ph type="title"/>
          </p:nvPr>
        </p:nvSpPr>
        <p:spPr bwMode="auto">
          <a:xfrm>
            <a:off x="1435100" y="144463"/>
            <a:ext cx="7485063" cy="14033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6151" name="Rectangle 7"/>
          <p:cNvSpPr>
            <a:spLocks noGrp="1" noChangeArrowheads="1"/>
          </p:cNvSpPr>
          <p:nvPr>
            <p:ph type="body" idx="1"/>
          </p:nvPr>
        </p:nvSpPr>
        <p:spPr bwMode="auto">
          <a:xfrm>
            <a:off x="1435100" y="1447800"/>
            <a:ext cx="7485063" cy="4786313"/>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6152" name="Rectangle 8"/>
          <p:cNvSpPr>
            <a:spLocks noGrp="1" noChangeArrowheads="1"/>
          </p:cNvSpPr>
          <p:nvPr>
            <p:ph type="dt"/>
          </p:nvPr>
        </p:nvSpPr>
        <p:spPr bwMode="auto">
          <a:xfrm>
            <a:off x="3581400" y="6303963"/>
            <a:ext cx="2119313" cy="461962"/>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723900" algn="l"/>
                <a:tab pos="1447800" algn="l"/>
              </a:tabLst>
              <a:defRPr sz="1200">
                <a:solidFill>
                  <a:srgbClr val="9E9E9E"/>
                </a:solidFill>
                <a:latin typeface="+mn-lt"/>
                <a:cs typeface="Lucida Sans Unicode" charset="0"/>
              </a:defRPr>
            </a:lvl1pPr>
          </a:lstStyle>
          <a:p>
            <a:endParaRPr lang="es-ES"/>
          </a:p>
        </p:txBody>
      </p:sp>
      <p:sp>
        <p:nvSpPr>
          <p:cNvPr id="6153" name="Text Box 9"/>
          <p:cNvSpPr txBox="1">
            <a:spLocks noChangeArrowheads="1"/>
          </p:cNvSpPr>
          <p:nvPr/>
        </p:nvSpPr>
        <p:spPr bwMode="auto">
          <a:xfrm>
            <a:off x="5715000" y="6303963"/>
            <a:ext cx="2895600" cy="476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54" name="Rectangle 10"/>
          <p:cNvSpPr>
            <a:spLocks noGrp="1" noChangeArrowheads="1"/>
          </p:cNvSpPr>
          <p:nvPr>
            <p:ph type="sldNum"/>
          </p:nvPr>
        </p:nvSpPr>
        <p:spPr bwMode="auto">
          <a:xfrm>
            <a:off x="8613775" y="6303963"/>
            <a:ext cx="442913" cy="461962"/>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b" anchorCtr="0" compatLnSpc="1">
            <a:prstTxWarp prst="textNoShape">
              <a:avLst/>
            </a:prstTxWarp>
          </a:bodyPr>
          <a:lstStyle>
            <a:lvl1pPr algn="ctr">
              <a:buClrTx/>
              <a:buFontTx/>
              <a:buNone/>
              <a:defRPr sz="1200">
                <a:solidFill>
                  <a:srgbClr val="9E9E9E"/>
                </a:solidFill>
                <a:latin typeface="+mn-lt"/>
                <a:cs typeface="Lucida Sans Unicode" charset="0"/>
              </a:defRPr>
            </a:lvl1pPr>
          </a:lstStyle>
          <a:p>
            <a:fld id="{BCF9ADE8-9D57-7243-A886-E27E44C9AFC8}"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9263" rtl="0" fontAlgn="base">
        <a:spcBef>
          <a:spcPct val="0"/>
        </a:spcBef>
        <a:spcAft>
          <a:spcPct val="0"/>
        </a:spcAft>
        <a:buClr>
          <a:srgbClr val="000000"/>
        </a:buClr>
        <a:buSzPct val="100000"/>
        <a:buFont typeface="Times New Roman" charset="0"/>
        <a:defRPr sz="4300">
          <a:solidFill>
            <a:srgbClr val="572314"/>
          </a:solidFill>
          <a:latin typeface="+mj-lt"/>
          <a:ea typeface="+mj-ea"/>
          <a:cs typeface="+mj-cs"/>
        </a:defRPr>
      </a:lvl1pPr>
      <a:lvl2pPr marL="742950" indent="-285750" algn="l" defTabSz="449263" rtl="0" fontAlgn="base">
        <a:spcBef>
          <a:spcPct val="0"/>
        </a:spcBef>
        <a:spcAft>
          <a:spcPct val="0"/>
        </a:spcAft>
        <a:buClr>
          <a:srgbClr val="000000"/>
        </a:buClr>
        <a:buSzPct val="100000"/>
        <a:buFont typeface="Times New Roman" charset="0"/>
        <a:defRPr sz="4300">
          <a:solidFill>
            <a:srgbClr val="572314"/>
          </a:solidFill>
          <a:latin typeface="Gill Sans MT" charset="0"/>
          <a:ea typeface="ＭＳ Ｐゴシック" charset="0"/>
          <a:cs typeface="Microsoft YaHei" charset="0"/>
        </a:defRPr>
      </a:lvl2pPr>
      <a:lvl3pPr marL="1143000" indent="-228600" algn="l" defTabSz="449263" rtl="0" fontAlgn="base">
        <a:spcBef>
          <a:spcPct val="0"/>
        </a:spcBef>
        <a:spcAft>
          <a:spcPct val="0"/>
        </a:spcAft>
        <a:buClr>
          <a:srgbClr val="000000"/>
        </a:buClr>
        <a:buSzPct val="100000"/>
        <a:buFont typeface="Times New Roman" charset="0"/>
        <a:defRPr sz="4300">
          <a:solidFill>
            <a:srgbClr val="572314"/>
          </a:solidFill>
          <a:latin typeface="Gill Sans MT" charset="0"/>
          <a:ea typeface="ＭＳ Ｐゴシック" charset="0"/>
          <a:cs typeface="Microsoft YaHei" charset="0"/>
        </a:defRPr>
      </a:lvl3pPr>
      <a:lvl4pPr marL="1600200" indent="-228600" algn="l" defTabSz="449263" rtl="0" fontAlgn="base">
        <a:spcBef>
          <a:spcPct val="0"/>
        </a:spcBef>
        <a:spcAft>
          <a:spcPct val="0"/>
        </a:spcAft>
        <a:buClr>
          <a:srgbClr val="000000"/>
        </a:buClr>
        <a:buSzPct val="100000"/>
        <a:buFont typeface="Times New Roman" charset="0"/>
        <a:defRPr sz="4300">
          <a:solidFill>
            <a:srgbClr val="572314"/>
          </a:solidFill>
          <a:latin typeface="Gill Sans MT" charset="0"/>
          <a:ea typeface="ＭＳ Ｐゴシック" charset="0"/>
          <a:cs typeface="Microsoft YaHei" charset="0"/>
        </a:defRPr>
      </a:lvl4pPr>
      <a:lvl5pPr marL="2057400" indent="-228600" algn="l" defTabSz="449263" rtl="0" fontAlgn="base">
        <a:spcBef>
          <a:spcPct val="0"/>
        </a:spcBef>
        <a:spcAft>
          <a:spcPct val="0"/>
        </a:spcAft>
        <a:buClr>
          <a:srgbClr val="000000"/>
        </a:buClr>
        <a:buSzPct val="100000"/>
        <a:buFont typeface="Times New Roman" charset="0"/>
        <a:defRPr sz="4300">
          <a:solidFill>
            <a:srgbClr val="572314"/>
          </a:solidFill>
          <a:latin typeface="Gill Sans MT" charset="0"/>
          <a:ea typeface="ＭＳ Ｐゴシック" charset="0"/>
          <a:cs typeface="Microsoft YaHei" charset="0"/>
        </a:defRPr>
      </a:lvl5pPr>
      <a:lvl6pPr marL="2514600" indent="-228600" algn="l" defTabSz="449263" rtl="0" fontAlgn="base">
        <a:spcBef>
          <a:spcPct val="0"/>
        </a:spcBef>
        <a:spcAft>
          <a:spcPct val="0"/>
        </a:spcAft>
        <a:buClr>
          <a:srgbClr val="000000"/>
        </a:buClr>
        <a:buSzPct val="100000"/>
        <a:buFont typeface="Times New Roman" charset="0"/>
        <a:defRPr sz="4300">
          <a:solidFill>
            <a:srgbClr val="572314"/>
          </a:solidFill>
          <a:latin typeface="Gill Sans MT" charset="0"/>
          <a:ea typeface="ＭＳ Ｐゴシック" charset="0"/>
          <a:cs typeface="Microsoft YaHei" charset="0"/>
        </a:defRPr>
      </a:lvl6pPr>
      <a:lvl7pPr marL="2971800" indent="-228600" algn="l" defTabSz="449263" rtl="0" fontAlgn="base">
        <a:spcBef>
          <a:spcPct val="0"/>
        </a:spcBef>
        <a:spcAft>
          <a:spcPct val="0"/>
        </a:spcAft>
        <a:buClr>
          <a:srgbClr val="000000"/>
        </a:buClr>
        <a:buSzPct val="100000"/>
        <a:buFont typeface="Times New Roman" charset="0"/>
        <a:defRPr sz="4300">
          <a:solidFill>
            <a:srgbClr val="572314"/>
          </a:solidFill>
          <a:latin typeface="Gill Sans MT" charset="0"/>
          <a:ea typeface="ＭＳ Ｐゴシック" charset="0"/>
          <a:cs typeface="Microsoft YaHei" charset="0"/>
        </a:defRPr>
      </a:lvl7pPr>
      <a:lvl8pPr marL="3429000" indent="-228600" algn="l" defTabSz="449263" rtl="0" fontAlgn="base">
        <a:spcBef>
          <a:spcPct val="0"/>
        </a:spcBef>
        <a:spcAft>
          <a:spcPct val="0"/>
        </a:spcAft>
        <a:buClr>
          <a:srgbClr val="000000"/>
        </a:buClr>
        <a:buSzPct val="100000"/>
        <a:buFont typeface="Times New Roman" charset="0"/>
        <a:defRPr sz="4300">
          <a:solidFill>
            <a:srgbClr val="572314"/>
          </a:solidFill>
          <a:latin typeface="Gill Sans MT" charset="0"/>
          <a:ea typeface="ＭＳ Ｐゴシック" charset="0"/>
          <a:cs typeface="Microsoft YaHei" charset="0"/>
        </a:defRPr>
      </a:lvl8pPr>
      <a:lvl9pPr marL="3886200" indent="-228600" algn="l" defTabSz="449263" rtl="0" fontAlgn="base">
        <a:spcBef>
          <a:spcPct val="0"/>
        </a:spcBef>
        <a:spcAft>
          <a:spcPct val="0"/>
        </a:spcAft>
        <a:buClr>
          <a:srgbClr val="000000"/>
        </a:buClr>
        <a:buSzPct val="100000"/>
        <a:buFont typeface="Times New Roman" charset="0"/>
        <a:defRPr sz="4300">
          <a:solidFill>
            <a:srgbClr val="572314"/>
          </a:solidFill>
          <a:latin typeface="Gill Sans MT" charset="0"/>
          <a:ea typeface="ＭＳ Ｐゴシック" charset="0"/>
          <a:cs typeface="Microsoft YaHei" charset="0"/>
        </a:defRPr>
      </a:lvl9pPr>
    </p:titleStyle>
    <p:bodyStyle>
      <a:lvl1pPr marL="342900" indent="-342900" algn="l" defTabSz="449263" rtl="0" fontAlgn="base">
        <a:spcBef>
          <a:spcPts val="6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49263" rtl="0" fontAlgn="base">
        <a:spcBef>
          <a:spcPts val="55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endParaRPr lang="es-E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AD2C3796-3BAD-9642-B7FD-83C43F0DDF9A}"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png"/><Relationship Id="rId1" Type="http://schemas.openxmlformats.org/officeDocument/2006/relationships/slideLayout" Target="../slideLayouts/slideLayout4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4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1435100" y="274638"/>
            <a:ext cx="749935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C" dirty="0" smtClean="0"/>
              <a:t>Finance &amp; Money</a:t>
            </a:r>
            <a:endParaRPr lang="es-EC" dirty="0"/>
          </a:p>
        </p:txBody>
      </p:sp>
      <p:sp>
        <p:nvSpPr>
          <p:cNvPr id="9218" name="Rectangle 2"/>
          <p:cNvSpPr>
            <a:spLocks noGrp="1" noChangeArrowheads="1"/>
          </p:cNvSpPr>
          <p:nvPr>
            <p:ph idx="1"/>
          </p:nvPr>
        </p:nvSpPr>
        <p:spPr>
          <a:xfrm>
            <a:off x="1435100" y="1828800"/>
            <a:ext cx="7499350" cy="4419600"/>
          </a:xfrm>
          <a:ln/>
        </p:spPr>
        <p:txBody>
          <a:bodyPr/>
          <a:lstStyle/>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What do businesses specifically need it for? </a:t>
            </a:r>
          </a:p>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Where do they get it?</a:t>
            </a:r>
          </a:p>
          <a:p>
            <a:pPr marL="625475" lvl="1" indent="-228600">
              <a:buClr>
                <a:srgbClr val="7EC2D3"/>
              </a:buClr>
              <a:buFont typeface="Verdana"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From  range of sources: loans, selling unused assets</a:t>
            </a:r>
          </a:p>
          <a:p>
            <a:pPr marL="625475" lvl="1" indent="-228600">
              <a:buClrTx/>
              <a:buFontTx/>
              <a:buNone/>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endParaRPr lang="es-EC" dirty="0"/>
          </a:p>
        </p:txBody>
      </p:sp>
      <p:pic>
        <p:nvPicPr>
          <p:cNvPr id="4" name="Picture 3"/>
          <p:cNvPicPr/>
          <p:nvPr/>
        </p:nvPicPr>
        <p:blipFill rotWithShape="1">
          <a:blip r:embed="rId4">
            <a:extLst>
              <a:ext uri="{28A0092B-C50C-407E-A947-70E740481C1C}">
                <a14:useLocalDpi xmlns:a14="http://schemas.microsoft.com/office/drawing/2010/main" val="0"/>
              </a:ext>
            </a:extLst>
          </a:blip>
          <a:srcRect b="54992"/>
          <a:stretch/>
        </p:blipFill>
        <p:spPr bwMode="auto">
          <a:xfrm>
            <a:off x="817563" y="3810000"/>
            <a:ext cx="3379787" cy="2182812"/>
          </a:xfrm>
          <a:prstGeom prst="rect">
            <a:avLst/>
          </a:prstGeom>
          <a:noFill/>
          <a:ln>
            <a:noFill/>
          </a:ln>
        </p:spPr>
      </p:pic>
      <p:pic>
        <p:nvPicPr>
          <p:cNvPr id="5" name="Picture 4"/>
          <p:cNvPicPr/>
          <p:nvPr/>
        </p:nvPicPr>
        <p:blipFill rotWithShape="1">
          <a:blip r:embed="rId4">
            <a:extLst>
              <a:ext uri="{28A0092B-C50C-407E-A947-70E740481C1C}">
                <a14:useLocalDpi xmlns:a14="http://schemas.microsoft.com/office/drawing/2010/main" val="0"/>
              </a:ext>
            </a:extLst>
          </a:blip>
          <a:srcRect t="44415"/>
          <a:stretch/>
        </p:blipFill>
        <p:spPr bwMode="auto">
          <a:xfrm>
            <a:off x="4724400" y="3532188"/>
            <a:ext cx="3379787" cy="2695740"/>
          </a:xfrm>
          <a:prstGeom prst="rect">
            <a:avLst/>
          </a:prstGeom>
          <a:noFill/>
          <a:ln>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decel="100000" fill="hold" nodeType="clickEffect">
                                  <p:stCondLst>
                                    <p:cond delay="0"/>
                                  </p:stCondLst>
                                  <p:childTnLst>
                                    <p:set>
                                      <p:cBhvr additive="repl">
                                        <p:cTn id="6" dur="1" fill="hold">
                                          <p:stCondLst>
                                            <p:cond delay="0"/>
                                          </p:stCondLst>
                                        </p:cTn>
                                        <p:tgtEl>
                                          <p:spTgt spid="9218">
                                            <p:txEl>
                                              <p:pRg st="0" end="0"/>
                                            </p:txEl>
                                          </p:spTgt>
                                        </p:tgtEl>
                                        <p:attrNameLst>
                                          <p:attrName>style.visibility</p:attrName>
                                        </p:attrNameLst>
                                      </p:cBhvr>
                                      <p:to>
                                        <p:strVal val="visible"/>
                                      </p:to>
                                    </p:set>
                                    <p:anim calcmode="lin" valueType="num">
                                      <p:cBhvr additive="repl">
                                        <p:cTn id="7" dur="500" fill="hold"/>
                                        <p:tgtEl>
                                          <p:spTgt spid="9218">
                                            <p:txEl>
                                              <p:pRg st="0" end="0"/>
                                            </p:txEl>
                                          </p:spTgt>
                                        </p:tgtEl>
                                        <p:attrNameLst>
                                          <p:attrName>ppt_w</p:attrName>
                                        </p:attrNameLst>
                                      </p:cBhvr>
                                      <p:tavLst>
                                        <p:tav tm="100000">
                                          <p:val>
                                            <p:fltVal val="0"/>
                                          </p:val>
                                        </p:tav>
                                        <p:tav>
                                          <p:val>
                                            <p:strVal val="#ppt_w"/>
                                          </p:val>
                                        </p:tav>
                                      </p:tavLst>
                                    </p:anim>
                                    <p:anim calcmode="lin" valueType="num">
                                      <p:cBhvr additive="repl">
                                        <p:cTn id="8" dur="500" fill="hold"/>
                                        <p:tgtEl>
                                          <p:spTgt spid="9218">
                                            <p:txEl>
                                              <p:pRg st="0" end="0"/>
                                            </p:txEl>
                                          </p:spTgt>
                                        </p:tgtEl>
                                        <p:attrNameLst>
                                          <p:attrName>ppt_h</p:attrName>
                                        </p:attrNameLst>
                                      </p:cBhvr>
                                      <p:tavLst>
                                        <p:tav tm="100000">
                                          <p:val>
                                            <p:fltVal val="0"/>
                                          </p:val>
                                        </p:tav>
                                        <p:tav>
                                          <p:val>
                                            <p:strVal val="#ppt_h"/>
                                          </p:val>
                                        </p:tav>
                                      </p:tavLst>
                                    </p:anim>
                                    <p:anim calcmode="lin" valueType="num">
                                      <p:cBhvr additive="repl">
                                        <p:cTn id="9" dur="500" fill="hold"/>
                                        <p:tgtEl>
                                          <p:spTgt spid="9218">
                                            <p:txEl>
                                              <p:pRg st="0" end="0"/>
                                            </p:txEl>
                                          </p:spTgt>
                                        </p:tgtEl>
                                        <p:attrNameLst>
                                          <p:attrName>r</p:attrName>
                                        </p:attrNameLst>
                                      </p:cBhvr>
                                      <p:tavLst>
                                        <p:tav tm="100000">
                                          <p:val>
                                            <p:strVal val="360"/>
                                          </p:val>
                                        </p:tav>
                                        <p:tav>
                                          <p:val>
                                            <p:strVal val="0"/>
                                          </p:val>
                                        </p:tav>
                                      </p:tavLst>
                                    </p:anim>
                                    <p:animEffect transition="in" filter="fade">
                                      <p:cBhvr additive="repl">
                                        <p:cTn id="10" dur="500"/>
                                        <p:tgtEl>
                                          <p:spTgt spid="9218">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decel="100000" fill="hold" nodeType="clickEffect">
                                  <p:stCondLst>
                                    <p:cond delay="0"/>
                                  </p:stCondLst>
                                  <p:childTnLst>
                                    <p:set>
                                      <p:cBhvr additive="repl">
                                        <p:cTn id="14" dur="1" fill="hold">
                                          <p:stCondLst>
                                            <p:cond delay="0"/>
                                          </p:stCondLst>
                                        </p:cTn>
                                        <p:tgtEl>
                                          <p:spTgt spid="9218">
                                            <p:txEl>
                                              <p:pRg st="1" end="1"/>
                                            </p:txEl>
                                          </p:spTgt>
                                        </p:tgtEl>
                                        <p:attrNameLst>
                                          <p:attrName>style.visibility</p:attrName>
                                        </p:attrNameLst>
                                      </p:cBhvr>
                                      <p:to>
                                        <p:strVal val="visible"/>
                                      </p:to>
                                    </p:set>
                                    <p:anim calcmode="lin" valueType="num">
                                      <p:cBhvr additive="repl">
                                        <p:cTn id="15" dur="500" fill="hold"/>
                                        <p:tgtEl>
                                          <p:spTgt spid="9218">
                                            <p:txEl>
                                              <p:pRg st="1" end="1"/>
                                            </p:txEl>
                                          </p:spTgt>
                                        </p:tgtEl>
                                        <p:attrNameLst>
                                          <p:attrName>ppt_w</p:attrName>
                                        </p:attrNameLst>
                                      </p:cBhvr>
                                      <p:tavLst>
                                        <p:tav tm="100000">
                                          <p:val>
                                            <p:fltVal val="0"/>
                                          </p:val>
                                        </p:tav>
                                        <p:tav>
                                          <p:val>
                                            <p:strVal val="#ppt_w"/>
                                          </p:val>
                                        </p:tav>
                                      </p:tavLst>
                                    </p:anim>
                                    <p:anim calcmode="lin" valueType="num">
                                      <p:cBhvr additive="repl">
                                        <p:cTn id="16" dur="500" fill="hold"/>
                                        <p:tgtEl>
                                          <p:spTgt spid="9218">
                                            <p:txEl>
                                              <p:pRg st="1" end="1"/>
                                            </p:txEl>
                                          </p:spTgt>
                                        </p:tgtEl>
                                        <p:attrNameLst>
                                          <p:attrName>ppt_h</p:attrName>
                                        </p:attrNameLst>
                                      </p:cBhvr>
                                      <p:tavLst>
                                        <p:tav tm="100000">
                                          <p:val>
                                            <p:fltVal val="0"/>
                                          </p:val>
                                        </p:tav>
                                        <p:tav>
                                          <p:val>
                                            <p:strVal val="#ppt_h"/>
                                          </p:val>
                                        </p:tav>
                                      </p:tavLst>
                                    </p:anim>
                                    <p:anim calcmode="lin" valueType="num">
                                      <p:cBhvr additive="repl">
                                        <p:cTn id="17" dur="500" fill="hold"/>
                                        <p:tgtEl>
                                          <p:spTgt spid="9218">
                                            <p:txEl>
                                              <p:pRg st="1" end="1"/>
                                            </p:txEl>
                                          </p:spTgt>
                                        </p:tgtEl>
                                        <p:attrNameLst>
                                          <p:attrName>r</p:attrName>
                                        </p:attrNameLst>
                                      </p:cBhvr>
                                      <p:tavLst>
                                        <p:tav tm="100000">
                                          <p:val>
                                            <p:strVal val="360"/>
                                          </p:val>
                                        </p:tav>
                                        <p:tav>
                                          <p:val>
                                            <p:strVal val="0"/>
                                          </p:val>
                                        </p:tav>
                                      </p:tavLst>
                                    </p:anim>
                                    <p:animEffect transition="in" filter="fade">
                                      <p:cBhvr additive="repl">
                                        <p:cTn id="18" dur="500"/>
                                        <p:tgtEl>
                                          <p:spTgt spid="9218">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decel="100000" fill="hold" nodeType="clickEffect">
                                  <p:stCondLst>
                                    <p:cond delay="0"/>
                                  </p:stCondLst>
                                  <p:childTnLst>
                                    <p:set>
                                      <p:cBhvr additive="repl">
                                        <p:cTn id="22" dur="1" fill="hold">
                                          <p:stCondLst>
                                            <p:cond delay="0"/>
                                          </p:stCondLst>
                                        </p:cTn>
                                        <p:tgtEl>
                                          <p:spTgt spid="9218">
                                            <p:txEl>
                                              <p:pRg st="2" end="2"/>
                                            </p:txEl>
                                          </p:spTgt>
                                        </p:tgtEl>
                                        <p:attrNameLst>
                                          <p:attrName>style.visibility</p:attrName>
                                        </p:attrNameLst>
                                      </p:cBhvr>
                                      <p:to>
                                        <p:strVal val="visible"/>
                                      </p:to>
                                    </p:set>
                                    <p:anim calcmode="lin" valueType="num">
                                      <p:cBhvr additive="repl">
                                        <p:cTn id="23" dur="500" fill="hold"/>
                                        <p:tgtEl>
                                          <p:spTgt spid="9218">
                                            <p:txEl>
                                              <p:pRg st="2" end="2"/>
                                            </p:txEl>
                                          </p:spTgt>
                                        </p:tgtEl>
                                        <p:attrNameLst>
                                          <p:attrName>ppt_w</p:attrName>
                                        </p:attrNameLst>
                                      </p:cBhvr>
                                      <p:tavLst>
                                        <p:tav tm="100000">
                                          <p:val>
                                            <p:fltVal val="0"/>
                                          </p:val>
                                        </p:tav>
                                        <p:tav>
                                          <p:val>
                                            <p:strVal val="#ppt_w"/>
                                          </p:val>
                                        </p:tav>
                                      </p:tavLst>
                                    </p:anim>
                                    <p:anim calcmode="lin" valueType="num">
                                      <p:cBhvr additive="repl">
                                        <p:cTn id="24" dur="500" fill="hold"/>
                                        <p:tgtEl>
                                          <p:spTgt spid="9218">
                                            <p:txEl>
                                              <p:pRg st="2" end="2"/>
                                            </p:txEl>
                                          </p:spTgt>
                                        </p:tgtEl>
                                        <p:attrNameLst>
                                          <p:attrName>ppt_h</p:attrName>
                                        </p:attrNameLst>
                                      </p:cBhvr>
                                      <p:tavLst>
                                        <p:tav tm="100000">
                                          <p:val>
                                            <p:fltVal val="0"/>
                                          </p:val>
                                        </p:tav>
                                        <p:tav>
                                          <p:val>
                                            <p:strVal val="#ppt_h"/>
                                          </p:val>
                                        </p:tav>
                                      </p:tavLst>
                                    </p:anim>
                                    <p:anim calcmode="lin" valueType="num">
                                      <p:cBhvr additive="repl">
                                        <p:cTn id="25" dur="500" fill="hold"/>
                                        <p:tgtEl>
                                          <p:spTgt spid="9218">
                                            <p:txEl>
                                              <p:pRg st="2" end="2"/>
                                            </p:txEl>
                                          </p:spTgt>
                                        </p:tgtEl>
                                        <p:attrNameLst>
                                          <p:attrName>r</p:attrName>
                                        </p:attrNameLst>
                                      </p:cBhvr>
                                      <p:tavLst>
                                        <p:tav tm="100000">
                                          <p:val>
                                            <p:strVal val="360"/>
                                          </p:val>
                                        </p:tav>
                                        <p:tav>
                                          <p:val>
                                            <p:strVal val="0"/>
                                          </p:val>
                                        </p:tav>
                                      </p:tavLst>
                                    </p:anim>
                                    <p:animEffect transition="in" filter="fade">
                                      <p:cBhvr additive="repl">
                                        <p:cTn id="26" dur="500"/>
                                        <p:tgtEl>
                                          <p:spTgt spid="92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1" name="Rectangle 1"/>
          <p:cNvSpPr>
            <a:spLocks noGrp="1" noChangeArrowheads="1"/>
          </p:cNvSpPr>
          <p:nvPr>
            <p:ph idx="1"/>
          </p:nvPr>
        </p:nvSpPr>
        <p:spPr>
          <a:xfrm>
            <a:off x="685800" y="1676400"/>
            <a:ext cx="7499350" cy="4800600"/>
          </a:xfrm>
          <a:ln/>
        </p:spPr>
        <p:txBody>
          <a:bodyPr>
            <a:normAutofit/>
          </a:bodyPr>
          <a:lstStyle/>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sz="2700" dirty="0"/>
              <a:t>In 2008, AIG insurance company planned to sell off some of its subsidiaries to raise cash to help the company through difficult times. For example, the sale of one of the world’s largest aircraft leasing companies, International Lease Finance, could raise several billion dollars. In the previous year, HSBC sold its huge London headquarters for $2 billion, but will stay in the building and lease it back from the new owners – at an annual rent of $80 million.</a:t>
            </a:r>
          </a:p>
        </p:txBody>
      </p:sp>
      <p:sp>
        <p:nvSpPr>
          <p:cNvPr id="3" name="TextBox 2"/>
          <p:cNvSpPr txBox="1"/>
          <p:nvPr/>
        </p:nvSpPr>
        <p:spPr>
          <a:xfrm>
            <a:off x="285750" y="6248400"/>
            <a:ext cx="862965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AO2 </a:t>
            </a:r>
            <a:r>
              <a:rPr lang="mr-IN" dirty="0" smtClean="0"/>
              <a:t>–</a:t>
            </a:r>
            <a:r>
              <a:rPr lang="en-US" dirty="0" smtClean="0"/>
              <a:t> Internal sources of finance</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1435100" y="274638"/>
            <a:ext cx="749935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C" b="1"/>
              <a:t>EXTERNAL FINANCE</a:t>
            </a:r>
          </a:p>
        </p:txBody>
      </p:sp>
      <p:sp>
        <p:nvSpPr>
          <p:cNvPr id="22530" name="Rectangle 2"/>
          <p:cNvSpPr>
            <a:spLocks noGrp="1" noChangeArrowheads="1"/>
          </p:cNvSpPr>
          <p:nvPr>
            <p:ph idx="1"/>
          </p:nvPr>
        </p:nvSpPr>
        <p:spPr>
          <a:xfrm>
            <a:off x="990600" y="1828800"/>
            <a:ext cx="7499350" cy="4800600"/>
          </a:xfrm>
          <a:ln/>
        </p:spPr>
        <p:txBody>
          <a:bodyPr/>
          <a:lstStyle/>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Examples are: </a:t>
            </a:r>
            <a:endParaRPr lang="es-EC" dirty="0" smtClean="0"/>
          </a:p>
          <a:p>
            <a:pPr marL="750888" lvl="1"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smtClean="0"/>
              <a:t>Share capital</a:t>
            </a:r>
          </a:p>
          <a:p>
            <a:pPr marL="750888" lvl="1"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smtClean="0"/>
              <a:t>Loan Capital</a:t>
            </a:r>
          </a:p>
          <a:p>
            <a:pPr marL="750888" lvl="1"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smtClean="0"/>
              <a:t>Overdrafts</a:t>
            </a:r>
          </a:p>
          <a:p>
            <a:pPr marL="750888" lvl="1"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smtClean="0"/>
              <a:t>Trade credit</a:t>
            </a:r>
          </a:p>
          <a:p>
            <a:pPr marL="750888" lvl="1"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smtClean="0"/>
              <a:t>Grants</a:t>
            </a:r>
          </a:p>
          <a:p>
            <a:pPr marL="750888" lvl="1"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smtClean="0"/>
              <a:t>Subsidies</a:t>
            </a:r>
          </a:p>
          <a:p>
            <a:pPr marL="750888" lvl="1"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smtClean="0"/>
              <a:t>Debt Factoring</a:t>
            </a:r>
          </a:p>
          <a:p>
            <a:pPr marL="750888" lvl="1"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smtClean="0"/>
              <a:t>Leasing</a:t>
            </a:r>
          </a:p>
          <a:p>
            <a:pPr marL="750888" lvl="1"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endParaRPr lang="es-EC" dirty="0"/>
          </a:p>
        </p:txBody>
      </p:sp>
      <p:sp>
        <p:nvSpPr>
          <p:cNvPr id="4" name="TextBox 3"/>
          <p:cNvSpPr txBox="1"/>
          <p:nvPr/>
        </p:nvSpPr>
        <p:spPr>
          <a:xfrm>
            <a:off x="285750" y="6248400"/>
            <a:ext cx="862965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AO2 </a:t>
            </a:r>
            <a:r>
              <a:rPr lang="mr-IN" dirty="0" smtClean="0"/>
              <a:t>–</a:t>
            </a:r>
            <a:r>
              <a:rPr lang="en-US" dirty="0" smtClean="0"/>
              <a:t> External sources of finance</a:t>
            </a:r>
            <a:endParaRPr lang="en-US" dirty="0"/>
          </a:p>
        </p:txBody>
      </p:sp>
    </p:spTree>
    <p:extLst>
      <p:ext uri="{BB962C8B-B14F-4D97-AF65-F5344CB8AC3E}">
        <p14:creationId xmlns:p14="http://schemas.microsoft.com/office/powerpoint/2010/main" val="171689285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decel="100000" fill="hold" nodeType="clickEffect">
                                  <p:stCondLst>
                                    <p:cond delay="0"/>
                                  </p:stCondLst>
                                  <p:childTnLst>
                                    <p:set>
                                      <p:cBhvr additive="repl">
                                        <p:cTn id="6" dur="1" fill="hold">
                                          <p:stCondLst>
                                            <p:cond delay="0"/>
                                          </p:stCondLst>
                                        </p:cTn>
                                        <p:tgtEl>
                                          <p:spTgt spid="22530">
                                            <p:txEl>
                                              <p:pRg st="0" end="0"/>
                                            </p:txEl>
                                          </p:spTgt>
                                        </p:tgtEl>
                                        <p:attrNameLst>
                                          <p:attrName>style.visibility</p:attrName>
                                        </p:attrNameLst>
                                      </p:cBhvr>
                                      <p:to>
                                        <p:strVal val="visible"/>
                                      </p:to>
                                    </p:set>
                                    <p:anim calcmode="lin" valueType="num">
                                      <p:cBhvr additive="repl">
                                        <p:cTn id="7" dur="500" fill="hold"/>
                                        <p:tgtEl>
                                          <p:spTgt spid="22530">
                                            <p:txEl>
                                              <p:pRg st="0" end="0"/>
                                            </p:txEl>
                                          </p:spTgt>
                                        </p:tgtEl>
                                        <p:attrNameLst>
                                          <p:attrName>ppt_w</p:attrName>
                                        </p:attrNameLst>
                                      </p:cBhvr>
                                      <p:tavLst>
                                        <p:tav tm="100000">
                                          <p:val>
                                            <p:fltVal val="0"/>
                                          </p:val>
                                        </p:tav>
                                        <p:tav>
                                          <p:val>
                                            <p:strVal val="#ppt_w"/>
                                          </p:val>
                                        </p:tav>
                                      </p:tavLst>
                                    </p:anim>
                                    <p:anim calcmode="lin" valueType="num">
                                      <p:cBhvr additive="repl">
                                        <p:cTn id="8" dur="500" fill="hold"/>
                                        <p:tgtEl>
                                          <p:spTgt spid="22530">
                                            <p:txEl>
                                              <p:pRg st="0" end="0"/>
                                            </p:txEl>
                                          </p:spTgt>
                                        </p:tgtEl>
                                        <p:attrNameLst>
                                          <p:attrName>ppt_h</p:attrName>
                                        </p:attrNameLst>
                                      </p:cBhvr>
                                      <p:tavLst>
                                        <p:tav tm="100000">
                                          <p:val>
                                            <p:fltVal val="0"/>
                                          </p:val>
                                        </p:tav>
                                        <p:tav>
                                          <p:val>
                                            <p:strVal val="#ppt_h"/>
                                          </p:val>
                                        </p:tav>
                                      </p:tavLst>
                                    </p:anim>
                                    <p:anim calcmode="lin" valueType="num">
                                      <p:cBhvr additive="repl">
                                        <p:cTn id="9" dur="500" fill="hold"/>
                                        <p:tgtEl>
                                          <p:spTgt spid="22530">
                                            <p:txEl>
                                              <p:pRg st="0" end="0"/>
                                            </p:txEl>
                                          </p:spTgt>
                                        </p:tgtEl>
                                        <p:attrNameLst>
                                          <p:attrName>r</p:attrName>
                                        </p:attrNameLst>
                                      </p:cBhvr>
                                      <p:tavLst>
                                        <p:tav tm="100000">
                                          <p:val>
                                            <p:strVal val="360"/>
                                          </p:val>
                                        </p:tav>
                                        <p:tav>
                                          <p:val>
                                            <p:strVal val="0"/>
                                          </p:val>
                                        </p:tav>
                                      </p:tavLst>
                                    </p:anim>
                                    <p:animEffect transition="in" filter="fade">
                                      <p:cBhvr additive="repl">
                                        <p:cTn id="10" dur="500"/>
                                        <p:tgtEl>
                                          <p:spTgt spid="2253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decel="100000" fill="hold" nodeType="clickEffect">
                                  <p:stCondLst>
                                    <p:cond delay="0"/>
                                  </p:stCondLst>
                                  <p:childTnLst>
                                    <p:set>
                                      <p:cBhvr additive="repl">
                                        <p:cTn id="14" dur="1" fill="hold">
                                          <p:stCondLst>
                                            <p:cond delay="0"/>
                                          </p:stCondLst>
                                        </p:cTn>
                                        <p:tgtEl>
                                          <p:spTgt spid="22530">
                                            <p:txEl>
                                              <p:pRg st="1" end="1"/>
                                            </p:txEl>
                                          </p:spTgt>
                                        </p:tgtEl>
                                        <p:attrNameLst>
                                          <p:attrName>style.visibility</p:attrName>
                                        </p:attrNameLst>
                                      </p:cBhvr>
                                      <p:to>
                                        <p:strVal val="visible"/>
                                      </p:to>
                                    </p:set>
                                    <p:anim calcmode="lin" valueType="num">
                                      <p:cBhvr additive="repl">
                                        <p:cTn id="15" dur="500" fill="hold"/>
                                        <p:tgtEl>
                                          <p:spTgt spid="22530">
                                            <p:txEl>
                                              <p:pRg st="1" end="1"/>
                                            </p:txEl>
                                          </p:spTgt>
                                        </p:tgtEl>
                                        <p:attrNameLst>
                                          <p:attrName>ppt_w</p:attrName>
                                        </p:attrNameLst>
                                      </p:cBhvr>
                                      <p:tavLst>
                                        <p:tav tm="100000">
                                          <p:val>
                                            <p:fltVal val="0"/>
                                          </p:val>
                                        </p:tav>
                                        <p:tav>
                                          <p:val>
                                            <p:strVal val="#ppt_w"/>
                                          </p:val>
                                        </p:tav>
                                      </p:tavLst>
                                    </p:anim>
                                    <p:anim calcmode="lin" valueType="num">
                                      <p:cBhvr additive="repl">
                                        <p:cTn id="16" dur="500" fill="hold"/>
                                        <p:tgtEl>
                                          <p:spTgt spid="22530">
                                            <p:txEl>
                                              <p:pRg st="1" end="1"/>
                                            </p:txEl>
                                          </p:spTgt>
                                        </p:tgtEl>
                                        <p:attrNameLst>
                                          <p:attrName>ppt_h</p:attrName>
                                        </p:attrNameLst>
                                      </p:cBhvr>
                                      <p:tavLst>
                                        <p:tav tm="100000">
                                          <p:val>
                                            <p:fltVal val="0"/>
                                          </p:val>
                                        </p:tav>
                                        <p:tav>
                                          <p:val>
                                            <p:strVal val="#ppt_h"/>
                                          </p:val>
                                        </p:tav>
                                      </p:tavLst>
                                    </p:anim>
                                    <p:anim calcmode="lin" valueType="num">
                                      <p:cBhvr additive="repl">
                                        <p:cTn id="17" dur="500" fill="hold"/>
                                        <p:tgtEl>
                                          <p:spTgt spid="22530">
                                            <p:txEl>
                                              <p:pRg st="1" end="1"/>
                                            </p:txEl>
                                          </p:spTgt>
                                        </p:tgtEl>
                                        <p:attrNameLst>
                                          <p:attrName>r</p:attrName>
                                        </p:attrNameLst>
                                      </p:cBhvr>
                                      <p:tavLst>
                                        <p:tav tm="100000">
                                          <p:val>
                                            <p:strVal val="360"/>
                                          </p:val>
                                        </p:tav>
                                        <p:tav>
                                          <p:val>
                                            <p:strVal val="0"/>
                                          </p:val>
                                        </p:tav>
                                      </p:tavLst>
                                    </p:anim>
                                    <p:animEffect transition="in" filter="fade">
                                      <p:cBhvr additive="repl">
                                        <p:cTn id="18" dur="500"/>
                                        <p:tgtEl>
                                          <p:spTgt spid="2253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decel="100000" fill="hold" nodeType="clickEffect">
                                  <p:stCondLst>
                                    <p:cond delay="0"/>
                                  </p:stCondLst>
                                  <p:childTnLst>
                                    <p:set>
                                      <p:cBhvr additive="repl">
                                        <p:cTn id="22" dur="1" fill="hold">
                                          <p:stCondLst>
                                            <p:cond delay="0"/>
                                          </p:stCondLst>
                                        </p:cTn>
                                        <p:tgtEl>
                                          <p:spTgt spid="22530">
                                            <p:txEl>
                                              <p:pRg st="2" end="2"/>
                                            </p:txEl>
                                          </p:spTgt>
                                        </p:tgtEl>
                                        <p:attrNameLst>
                                          <p:attrName>style.visibility</p:attrName>
                                        </p:attrNameLst>
                                      </p:cBhvr>
                                      <p:to>
                                        <p:strVal val="visible"/>
                                      </p:to>
                                    </p:set>
                                    <p:anim calcmode="lin" valueType="num">
                                      <p:cBhvr additive="repl">
                                        <p:cTn id="23" dur="500" fill="hold"/>
                                        <p:tgtEl>
                                          <p:spTgt spid="22530">
                                            <p:txEl>
                                              <p:pRg st="2" end="2"/>
                                            </p:txEl>
                                          </p:spTgt>
                                        </p:tgtEl>
                                        <p:attrNameLst>
                                          <p:attrName>ppt_w</p:attrName>
                                        </p:attrNameLst>
                                      </p:cBhvr>
                                      <p:tavLst>
                                        <p:tav tm="100000">
                                          <p:val>
                                            <p:fltVal val="0"/>
                                          </p:val>
                                        </p:tav>
                                        <p:tav>
                                          <p:val>
                                            <p:strVal val="#ppt_w"/>
                                          </p:val>
                                        </p:tav>
                                      </p:tavLst>
                                    </p:anim>
                                    <p:anim calcmode="lin" valueType="num">
                                      <p:cBhvr additive="repl">
                                        <p:cTn id="24" dur="500" fill="hold"/>
                                        <p:tgtEl>
                                          <p:spTgt spid="22530">
                                            <p:txEl>
                                              <p:pRg st="2" end="2"/>
                                            </p:txEl>
                                          </p:spTgt>
                                        </p:tgtEl>
                                        <p:attrNameLst>
                                          <p:attrName>ppt_h</p:attrName>
                                        </p:attrNameLst>
                                      </p:cBhvr>
                                      <p:tavLst>
                                        <p:tav tm="100000">
                                          <p:val>
                                            <p:fltVal val="0"/>
                                          </p:val>
                                        </p:tav>
                                        <p:tav>
                                          <p:val>
                                            <p:strVal val="#ppt_h"/>
                                          </p:val>
                                        </p:tav>
                                      </p:tavLst>
                                    </p:anim>
                                    <p:anim calcmode="lin" valueType="num">
                                      <p:cBhvr additive="repl">
                                        <p:cTn id="25" dur="500" fill="hold"/>
                                        <p:tgtEl>
                                          <p:spTgt spid="22530">
                                            <p:txEl>
                                              <p:pRg st="2" end="2"/>
                                            </p:txEl>
                                          </p:spTgt>
                                        </p:tgtEl>
                                        <p:attrNameLst>
                                          <p:attrName>r</p:attrName>
                                        </p:attrNameLst>
                                      </p:cBhvr>
                                      <p:tavLst>
                                        <p:tav tm="100000">
                                          <p:val>
                                            <p:strVal val="360"/>
                                          </p:val>
                                        </p:tav>
                                        <p:tav>
                                          <p:val>
                                            <p:strVal val="0"/>
                                          </p:val>
                                        </p:tav>
                                      </p:tavLst>
                                    </p:anim>
                                    <p:animEffect transition="in" filter="fade">
                                      <p:cBhvr additive="repl">
                                        <p:cTn id="26" dur="500"/>
                                        <p:tgtEl>
                                          <p:spTgt spid="2253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decel="100000" fill="hold" nodeType="clickEffect">
                                  <p:stCondLst>
                                    <p:cond delay="0"/>
                                  </p:stCondLst>
                                  <p:childTnLst>
                                    <p:set>
                                      <p:cBhvr additive="repl">
                                        <p:cTn id="30" dur="1" fill="hold">
                                          <p:stCondLst>
                                            <p:cond delay="0"/>
                                          </p:stCondLst>
                                        </p:cTn>
                                        <p:tgtEl>
                                          <p:spTgt spid="22530">
                                            <p:txEl>
                                              <p:pRg st="3" end="3"/>
                                            </p:txEl>
                                          </p:spTgt>
                                        </p:tgtEl>
                                        <p:attrNameLst>
                                          <p:attrName>style.visibility</p:attrName>
                                        </p:attrNameLst>
                                      </p:cBhvr>
                                      <p:to>
                                        <p:strVal val="visible"/>
                                      </p:to>
                                    </p:set>
                                    <p:anim calcmode="lin" valueType="num">
                                      <p:cBhvr additive="repl">
                                        <p:cTn id="31" dur="500" fill="hold"/>
                                        <p:tgtEl>
                                          <p:spTgt spid="22530">
                                            <p:txEl>
                                              <p:pRg st="3" end="3"/>
                                            </p:txEl>
                                          </p:spTgt>
                                        </p:tgtEl>
                                        <p:attrNameLst>
                                          <p:attrName>ppt_w</p:attrName>
                                        </p:attrNameLst>
                                      </p:cBhvr>
                                      <p:tavLst>
                                        <p:tav tm="100000">
                                          <p:val>
                                            <p:fltVal val="0"/>
                                          </p:val>
                                        </p:tav>
                                        <p:tav>
                                          <p:val>
                                            <p:strVal val="#ppt_w"/>
                                          </p:val>
                                        </p:tav>
                                      </p:tavLst>
                                    </p:anim>
                                    <p:anim calcmode="lin" valueType="num">
                                      <p:cBhvr additive="repl">
                                        <p:cTn id="32" dur="500" fill="hold"/>
                                        <p:tgtEl>
                                          <p:spTgt spid="22530">
                                            <p:txEl>
                                              <p:pRg st="3" end="3"/>
                                            </p:txEl>
                                          </p:spTgt>
                                        </p:tgtEl>
                                        <p:attrNameLst>
                                          <p:attrName>ppt_h</p:attrName>
                                        </p:attrNameLst>
                                      </p:cBhvr>
                                      <p:tavLst>
                                        <p:tav tm="100000">
                                          <p:val>
                                            <p:fltVal val="0"/>
                                          </p:val>
                                        </p:tav>
                                        <p:tav>
                                          <p:val>
                                            <p:strVal val="#ppt_h"/>
                                          </p:val>
                                        </p:tav>
                                      </p:tavLst>
                                    </p:anim>
                                    <p:anim calcmode="lin" valueType="num">
                                      <p:cBhvr additive="repl">
                                        <p:cTn id="33" dur="500" fill="hold"/>
                                        <p:tgtEl>
                                          <p:spTgt spid="22530">
                                            <p:txEl>
                                              <p:pRg st="3" end="3"/>
                                            </p:txEl>
                                          </p:spTgt>
                                        </p:tgtEl>
                                        <p:attrNameLst>
                                          <p:attrName>r</p:attrName>
                                        </p:attrNameLst>
                                      </p:cBhvr>
                                      <p:tavLst>
                                        <p:tav tm="100000">
                                          <p:val>
                                            <p:strVal val="360"/>
                                          </p:val>
                                        </p:tav>
                                        <p:tav>
                                          <p:val>
                                            <p:strVal val="0"/>
                                          </p:val>
                                        </p:tav>
                                      </p:tavLst>
                                    </p:anim>
                                    <p:animEffect transition="in" filter="fade">
                                      <p:cBhvr additive="repl">
                                        <p:cTn id="34" dur="500"/>
                                        <p:tgtEl>
                                          <p:spTgt spid="22530">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decel="100000" fill="hold" nodeType="clickEffect">
                                  <p:stCondLst>
                                    <p:cond delay="0"/>
                                  </p:stCondLst>
                                  <p:childTnLst>
                                    <p:set>
                                      <p:cBhvr additive="repl">
                                        <p:cTn id="38" dur="1" fill="hold">
                                          <p:stCondLst>
                                            <p:cond delay="0"/>
                                          </p:stCondLst>
                                        </p:cTn>
                                        <p:tgtEl>
                                          <p:spTgt spid="22530">
                                            <p:txEl>
                                              <p:pRg st="4" end="4"/>
                                            </p:txEl>
                                          </p:spTgt>
                                        </p:tgtEl>
                                        <p:attrNameLst>
                                          <p:attrName>style.visibility</p:attrName>
                                        </p:attrNameLst>
                                      </p:cBhvr>
                                      <p:to>
                                        <p:strVal val="visible"/>
                                      </p:to>
                                    </p:set>
                                    <p:anim calcmode="lin" valueType="num">
                                      <p:cBhvr additive="repl">
                                        <p:cTn id="39" dur="500" fill="hold"/>
                                        <p:tgtEl>
                                          <p:spTgt spid="22530">
                                            <p:txEl>
                                              <p:pRg st="4" end="4"/>
                                            </p:txEl>
                                          </p:spTgt>
                                        </p:tgtEl>
                                        <p:attrNameLst>
                                          <p:attrName>ppt_w</p:attrName>
                                        </p:attrNameLst>
                                      </p:cBhvr>
                                      <p:tavLst>
                                        <p:tav tm="100000">
                                          <p:val>
                                            <p:fltVal val="0"/>
                                          </p:val>
                                        </p:tav>
                                        <p:tav>
                                          <p:val>
                                            <p:strVal val="#ppt_w"/>
                                          </p:val>
                                        </p:tav>
                                      </p:tavLst>
                                    </p:anim>
                                    <p:anim calcmode="lin" valueType="num">
                                      <p:cBhvr additive="repl">
                                        <p:cTn id="40" dur="500" fill="hold"/>
                                        <p:tgtEl>
                                          <p:spTgt spid="22530">
                                            <p:txEl>
                                              <p:pRg st="4" end="4"/>
                                            </p:txEl>
                                          </p:spTgt>
                                        </p:tgtEl>
                                        <p:attrNameLst>
                                          <p:attrName>ppt_h</p:attrName>
                                        </p:attrNameLst>
                                      </p:cBhvr>
                                      <p:tavLst>
                                        <p:tav tm="100000">
                                          <p:val>
                                            <p:fltVal val="0"/>
                                          </p:val>
                                        </p:tav>
                                        <p:tav>
                                          <p:val>
                                            <p:strVal val="#ppt_h"/>
                                          </p:val>
                                        </p:tav>
                                      </p:tavLst>
                                    </p:anim>
                                    <p:anim calcmode="lin" valueType="num">
                                      <p:cBhvr additive="repl">
                                        <p:cTn id="41" dur="500" fill="hold"/>
                                        <p:tgtEl>
                                          <p:spTgt spid="22530">
                                            <p:txEl>
                                              <p:pRg st="4" end="4"/>
                                            </p:txEl>
                                          </p:spTgt>
                                        </p:tgtEl>
                                        <p:attrNameLst>
                                          <p:attrName>r</p:attrName>
                                        </p:attrNameLst>
                                      </p:cBhvr>
                                      <p:tavLst>
                                        <p:tav tm="100000">
                                          <p:val>
                                            <p:strVal val="360"/>
                                          </p:val>
                                        </p:tav>
                                        <p:tav>
                                          <p:val>
                                            <p:strVal val="0"/>
                                          </p:val>
                                        </p:tav>
                                      </p:tavLst>
                                    </p:anim>
                                    <p:animEffect transition="in" filter="fade">
                                      <p:cBhvr additive="repl">
                                        <p:cTn id="42" dur="500"/>
                                        <p:tgtEl>
                                          <p:spTgt spid="22530">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decel="100000" fill="hold" nodeType="clickEffect">
                                  <p:stCondLst>
                                    <p:cond delay="0"/>
                                  </p:stCondLst>
                                  <p:childTnLst>
                                    <p:set>
                                      <p:cBhvr additive="repl">
                                        <p:cTn id="46" dur="1" fill="hold">
                                          <p:stCondLst>
                                            <p:cond delay="0"/>
                                          </p:stCondLst>
                                        </p:cTn>
                                        <p:tgtEl>
                                          <p:spTgt spid="22530">
                                            <p:txEl>
                                              <p:pRg st="5" end="5"/>
                                            </p:txEl>
                                          </p:spTgt>
                                        </p:tgtEl>
                                        <p:attrNameLst>
                                          <p:attrName>style.visibility</p:attrName>
                                        </p:attrNameLst>
                                      </p:cBhvr>
                                      <p:to>
                                        <p:strVal val="visible"/>
                                      </p:to>
                                    </p:set>
                                    <p:anim calcmode="lin" valueType="num">
                                      <p:cBhvr additive="repl">
                                        <p:cTn id="47" dur="500" fill="hold"/>
                                        <p:tgtEl>
                                          <p:spTgt spid="22530">
                                            <p:txEl>
                                              <p:pRg st="5" end="5"/>
                                            </p:txEl>
                                          </p:spTgt>
                                        </p:tgtEl>
                                        <p:attrNameLst>
                                          <p:attrName>ppt_w</p:attrName>
                                        </p:attrNameLst>
                                      </p:cBhvr>
                                      <p:tavLst>
                                        <p:tav tm="100000">
                                          <p:val>
                                            <p:fltVal val="0"/>
                                          </p:val>
                                        </p:tav>
                                        <p:tav>
                                          <p:val>
                                            <p:strVal val="#ppt_w"/>
                                          </p:val>
                                        </p:tav>
                                      </p:tavLst>
                                    </p:anim>
                                    <p:anim calcmode="lin" valueType="num">
                                      <p:cBhvr additive="repl">
                                        <p:cTn id="48" dur="500" fill="hold"/>
                                        <p:tgtEl>
                                          <p:spTgt spid="22530">
                                            <p:txEl>
                                              <p:pRg st="5" end="5"/>
                                            </p:txEl>
                                          </p:spTgt>
                                        </p:tgtEl>
                                        <p:attrNameLst>
                                          <p:attrName>ppt_h</p:attrName>
                                        </p:attrNameLst>
                                      </p:cBhvr>
                                      <p:tavLst>
                                        <p:tav tm="100000">
                                          <p:val>
                                            <p:fltVal val="0"/>
                                          </p:val>
                                        </p:tav>
                                        <p:tav>
                                          <p:val>
                                            <p:strVal val="#ppt_h"/>
                                          </p:val>
                                        </p:tav>
                                      </p:tavLst>
                                    </p:anim>
                                    <p:anim calcmode="lin" valueType="num">
                                      <p:cBhvr additive="repl">
                                        <p:cTn id="49" dur="500" fill="hold"/>
                                        <p:tgtEl>
                                          <p:spTgt spid="22530">
                                            <p:txEl>
                                              <p:pRg st="5" end="5"/>
                                            </p:txEl>
                                          </p:spTgt>
                                        </p:tgtEl>
                                        <p:attrNameLst>
                                          <p:attrName>r</p:attrName>
                                        </p:attrNameLst>
                                      </p:cBhvr>
                                      <p:tavLst>
                                        <p:tav tm="100000">
                                          <p:val>
                                            <p:strVal val="360"/>
                                          </p:val>
                                        </p:tav>
                                        <p:tav>
                                          <p:val>
                                            <p:strVal val="0"/>
                                          </p:val>
                                        </p:tav>
                                      </p:tavLst>
                                    </p:anim>
                                    <p:animEffect transition="in" filter="fade">
                                      <p:cBhvr additive="repl">
                                        <p:cTn id="50" dur="500"/>
                                        <p:tgtEl>
                                          <p:spTgt spid="22530">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decel="100000" fill="hold" nodeType="clickEffect">
                                  <p:stCondLst>
                                    <p:cond delay="0"/>
                                  </p:stCondLst>
                                  <p:childTnLst>
                                    <p:set>
                                      <p:cBhvr additive="repl">
                                        <p:cTn id="54" dur="1" fill="hold">
                                          <p:stCondLst>
                                            <p:cond delay="0"/>
                                          </p:stCondLst>
                                        </p:cTn>
                                        <p:tgtEl>
                                          <p:spTgt spid="22530">
                                            <p:txEl>
                                              <p:pRg st="6" end="6"/>
                                            </p:txEl>
                                          </p:spTgt>
                                        </p:tgtEl>
                                        <p:attrNameLst>
                                          <p:attrName>style.visibility</p:attrName>
                                        </p:attrNameLst>
                                      </p:cBhvr>
                                      <p:to>
                                        <p:strVal val="visible"/>
                                      </p:to>
                                    </p:set>
                                    <p:anim calcmode="lin" valueType="num">
                                      <p:cBhvr additive="repl">
                                        <p:cTn id="55" dur="500" fill="hold"/>
                                        <p:tgtEl>
                                          <p:spTgt spid="22530">
                                            <p:txEl>
                                              <p:pRg st="6" end="6"/>
                                            </p:txEl>
                                          </p:spTgt>
                                        </p:tgtEl>
                                        <p:attrNameLst>
                                          <p:attrName>ppt_w</p:attrName>
                                        </p:attrNameLst>
                                      </p:cBhvr>
                                      <p:tavLst>
                                        <p:tav tm="100000">
                                          <p:val>
                                            <p:fltVal val="0"/>
                                          </p:val>
                                        </p:tav>
                                        <p:tav>
                                          <p:val>
                                            <p:strVal val="#ppt_w"/>
                                          </p:val>
                                        </p:tav>
                                      </p:tavLst>
                                    </p:anim>
                                    <p:anim calcmode="lin" valueType="num">
                                      <p:cBhvr additive="repl">
                                        <p:cTn id="56" dur="500" fill="hold"/>
                                        <p:tgtEl>
                                          <p:spTgt spid="22530">
                                            <p:txEl>
                                              <p:pRg st="6" end="6"/>
                                            </p:txEl>
                                          </p:spTgt>
                                        </p:tgtEl>
                                        <p:attrNameLst>
                                          <p:attrName>ppt_h</p:attrName>
                                        </p:attrNameLst>
                                      </p:cBhvr>
                                      <p:tavLst>
                                        <p:tav tm="100000">
                                          <p:val>
                                            <p:fltVal val="0"/>
                                          </p:val>
                                        </p:tav>
                                        <p:tav>
                                          <p:val>
                                            <p:strVal val="#ppt_h"/>
                                          </p:val>
                                        </p:tav>
                                      </p:tavLst>
                                    </p:anim>
                                    <p:anim calcmode="lin" valueType="num">
                                      <p:cBhvr additive="repl">
                                        <p:cTn id="57" dur="500" fill="hold"/>
                                        <p:tgtEl>
                                          <p:spTgt spid="22530">
                                            <p:txEl>
                                              <p:pRg st="6" end="6"/>
                                            </p:txEl>
                                          </p:spTgt>
                                        </p:tgtEl>
                                        <p:attrNameLst>
                                          <p:attrName>r</p:attrName>
                                        </p:attrNameLst>
                                      </p:cBhvr>
                                      <p:tavLst>
                                        <p:tav tm="100000">
                                          <p:val>
                                            <p:strVal val="360"/>
                                          </p:val>
                                        </p:tav>
                                        <p:tav>
                                          <p:val>
                                            <p:strVal val="0"/>
                                          </p:val>
                                        </p:tav>
                                      </p:tavLst>
                                    </p:anim>
                                    <p:animEffect transition="in" filter="fade">
                                      <p:cBhvr additive="repl">
                                        <p:cTn id="58" dur="500"/>
                                        <p:tgtEl>
                                          <p:spTgt spid="22530">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decel="100000" fill="hold" nodeType="clickEffect">
                                  <p:stCondLst>
                                    <p:cond delay="0"/>
                                  </p:stCondLst>
                                  <p:childTnLst>
                                    <p:set>
                                      <p:cBhvr additive="repl">
                                        <p:cTn id="62" dur="1" fill="hold">
                                          <p:stCondLst>
                                            <p:cond delay="0"/>
                                          </p:stCondLst>
                                        </p:cTn>
                                        <p:tgtEl>
                                          <p:spTgt spid="22530">
                                            <p:txEl>
                                              <p:pRg st="7" end="7"/>
                                            </p:txEl>
                                          </p:spTgt>
                                        </p:tgtEl>
                                        <p:attrNameLst>
                                          <p:attrName>style.visibility</p:attrName>
                                        </p:attrNameLst>
                                      </p:cBhvr>
                                      <p:to>
                                        <p:strVal val="visible"/>
                                      </p:to>
                                    </p:set>
                                    <p:anim calcmode="lin" valueType="num">
                                      <p:cBhvr additive="repl">
                                        <p:cTn id="63" dur="500" fill="hold"/>
                                        <p:tgtEl>
                                          <p:spTgt spid="22530">
                                            <p:txEl>
                                              <p:pRg st="7" end="7"/>
                                            </p:txEl>
                                          </p:spTgt>
                                        </p:tgtEl>
                                        <p:attrNameLst>
                                          <p:attrName>ppt_w</p:attrName>
                                        </p:attrNameLst>
                                      </p:cBhvr>
                                      <p:tavLst>
                                        <p:tav tm="100000">
                                          <p:val>
                                            <p:fltVal val="0"/>
                                          </p:val>
                                        </p:tav>
                                        <p:tav>
                                          <p:val>
                                            <p:strVal val="#ppt_w"/>
                                          </p:val>
                                        </p:tav>
                                      </p:tavLst>
                                    </p:anim>
                                    <p:anim calcmode="lin" valueType="num">
                                      <p:cBhvr additive="repl">
                                        <p:cTn id="64" dur="500" fill="hold"/>
                                        <p:tgtEl>
                                          <p:spTgt spid="22530">
                                            <p:txEl>
                                              <p:pRg st="7" end="7"/>
                                            </p:txEl>
                                          </p:spTgt>
                                        </p:tgtEl>
                                        <p:attrNameLst>
                                          <p:attrName>ppt_h</p:attrName>
                                        </p:attrNameLst>
                                      </p:cBhvr>
                                      <p:tavLst>
                                        <p:tav tm="100000">
                                          <p:val>
                                            <p:fltVal val="0"/>
                                          </p:val>
                                        </p:tav>
                                        <p:tav>
                                          <p:val>
                                            <p:strVal val="#ppt_h"/>
                                          </p:val>
                                        </p:tav>
                                      </p:tavLst>
                                    </p:anim>
                                    <p:anim calcmode="lin" valueType="num">
                                      <p:cBhvr additive="repl">
                                        <p:cTn id="65" dur="500" fill="hold"/>
                                        <p:tgtEl>
                                          <p:spTgt spid="22530">
                                            <p:txEl>
                                              <p:pRg st="7" end="7"/>
                                            </p:txEl>
                                          </p:spTgt>
                                        </p:tgtEl>
                                        <p:attrNameLst>
                                          <p:attrName>r</p:attrName>
                                        </p:attrNameLst>
                                      </p:cBhvr>
                                      <p:tavLst>
                                        <p:tav tm="100000">
                                          <p:val>
                                            <p:strVal val="360"/>
                                          </p:val>
                                        </p:tav>
                                        <p:tav>
                                          <p:val>
                                            <p:strVal val="0"/>
                                          </p:val>
                                        </p:tav>
                                      </p:tavLst>
                                    </p:anim>
                                    <p:animEffect transition="in" filter="fade">
                                      <p:cBhvr additive="repl">
                                        <p:cTn id="66" dur="500"/>
                                        <p:tgtEl>
                                          <p:spTgt spid="22530">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decel="100000" fill="hold" nodeType="clickEffect">
                                  <p:stCondLst>
                                    <p:cond delay="0"/>
                                  </p:stCondLst>
                                  <p:childTnLst>
                                    <p:set>
                                      <p:cBhvr additive="repl">
                                        <p:cTn id="70" dur="1" fill="hold">
                                          <p:stCondLst>
                                            <p:cond delay="0"/>
                                          </p:stCondLst>
                                        </p:cTn>
                                        <p:tgtEl>
                                          <p:spTgt spid="22530">
                                            <p:txEl>
                                              <p:pRg st="8" end="8"/>
                                            </p:txEl>
                                          </p:spTgt>
                                        </p:tgtEl>
                                        <p:attrNameLst>
                                          <p:attrName>style.visibility</p:attrName>
                                        </p:attrNameLst>
                                      </p:cBhvr>
                                      <p:to>
                                        <p:strVal val="visible"/>
                                      </p:to>
                                    </p:set>
                                    <p:anim calcmode="lin" valueType="num">
                                      <p:cBhvr additive="repl">
                                        <p:cTn id="71" dur="500" fill="hold"/>
                                        <p:tgtEl>
                                          <p:spTgt spid="22530">
                                            <p:txEl>
                                              <p:pRg st="8" end="8"/>
                                            </p:txEl>
                                          </p:spTgt>
                                        </p:tgtEl>
                                        <p:attrNameLst>
                                          <p:attrName>ppt_w</p:attrName>
                                        </p:attrNameLst>
                                      </p:cBhvr>
                                      <p:tavLst>
                                        <p:tav tm="100000">
                                          <p:val>
                                            <p:fltVal val="0"/>
                                          </p:val>
                                        </p:tav>
                                        <p:tav>
                                          <p:val>
                                            <p:strVal val="#ppt_w"/>
                                          </p:val>
                                        </p:tav>
                                      </p:tavLst>
                                    </p:anim>
                                    <p:anim calcmode="lin" valueType="num">
                                      <p:cBhvr additive="repl">
                                        <p:cTn id="72" dur="500" fill="hold"/>
                                        <p:tgtEl>
                                          <p:spTgt spid="22530">
                                            <p:txEl>
                                              <p:pRg st="8" end="8"/>
                                            </p:txEl>
                                          </p:spTgt>
                                        </p:tgtEl>
                                        <p:attrNameLst>
                                          <p:attrName>ppt_h</p:attrName>
                                        </p:attrNameLst>
                                      </p:cBhvr>
                                      <p:tavLst>
                                        <p:tav tm="100000">
                                          <p:val>
                                            <p:fltVal val="0"/>
                                          </p:val>
                                        </p:tav>
                                        <p:tav>
                                          <p:val>
                                            <p:strVal val="#ppt_h"/>
                                          </p:val>
                                        </p:tav>
                                      </p:tavLst>
                                    </p:anim>
                                    <p:anim calcmode="lin" valueType="num">
                                      <p:cBhvr additive="repl">
                                        <p:cTn id="73" dur="500" fill="hold"/>
                                        <p:tgtEl>
                                          <p:spTgt spid="22530">
                                            <p:txEl>
                                              <p:pRg st="8" end="8"/>
                                            </p:txEl>
                                          </p:spTgt>
                                        </p:tgtEl>
                                        <p:attrNameLst>
                                          <p:attrName>r</p:attrName>
                                        </p:attrNameLst>
                                      </p:cBhvr>
                                      <p:tavLst>
                                        <p:tav tm="100000">
                                          <p:val>
                                            <p:strVal val="360"/>
                                          </p:val>
                                        </p:tav>
                                        <p:tav>
                                          <p:val>
                                            <p:strVal val="0"/>
                                          </p:val>
                                        </p:tav>
                                      </p:tavLst>
                                    </p:anim>
                                    <p:animEffect transition="in" filter="fade">
                                      <p:cBhvr additive="repl">
                                        <p:cTn id="74" dur="500"/>
                                        <p:tgtEl>
                                          <p:spTgt spid="2253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1435100" y="274638"/>
            <a:ext cx="749935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C" b="1"/>
              <a:t>EXTERNAL FINANCE</a:t>
            </a:r>
          </a:p>
        </p:txBody>
      </p:sp>
      <p:sp>
        <p:nvSpPr>
          <p:cNvPr id="22530" name="Rectangle 2"/>
          <p:cNvSpPr>
            <a:spLocks noGrp="1" noChangeArrowheads="1"/>
          </p:cNvSpPr>
          <p:nvPr>
            <p:ph idx="1"/>
          </p:nvPr>
        </p:nvSpPr>
        <p:spPr>
          <a:xfrm>
            <a:off x="838200" y="1752600"/>
            <a:ext cx="7499350" cy="4800600"/>
          </a:xfrm>
          <a:ln/>
        </p:spPr>
        <p:txBody>
          <a:bodyPr/>
          <a:lstStyle/>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Examples are: </a:t>
            </a:r>
            <a:endParaRPr lang="es-EC" dirty="0" smtClean="0"/>
          </a:p>
          <a:p>
            <a:pPr marL="750888" lvl="1"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smtClean="0"/>
              <a:t>Ventre Capital</a:t>
            </a:r>
          </a:p>
          <a:p>
            <a:pPr marL="750888" lvl="1"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smtClean="0"/>
              <a:t>Business angels</a:t>
            </a:r>
          </a:p>
          <a:p>
            <a:pPr marL="750888" lvl="1"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endParaRPr lang="es-EC" dirty="0"/>
          </a:p>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External sources will demand a financial reward, such as interest or </a:t>
            </a:r>
            <a:r>
              <a:rPr lang="es-EC" dirty="0" smtClean="0"/>
              <a:t>dividends</a:t>
            </a:r>
          </a:p>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smtClean="0"/>
              <a:t>External sources may reduce the level of business ownership for current owners</a:t>
            </a:r>
            <a:endParaRPr lang="es-EC" dirty="0"/>
          </a:p>
        </p:txBody>
      </p:sp>
      <p:sp>
        <p:nvSpPr>
          <p:cNvPr id="4" name="TextBox 3"/>
          <p:cNvSpPr txBox="1"/>
          <p:nvPr/>
        </p:nvSpPr>
        <p:spPr>
          <a:xfrm>
            <a:off x="285750" y="6248400"/>
            <a:ext cx="862965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AO2 </a:t>
            </a:r>
            <a:r>
              <a:rPr lang="mr-IN" dirty="0" smtClean="0"/>
              <a:t>–</a:t>
            </a:r>
            <a:r>
              <a:rPr lang="en-US" dirty="0" smtClean="0"/>
              <a:t> External sources of finance</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decel="100000" fill="hold" nodeType="clickEffect">
                                  <p:stCondLst>
                                    <p:cond delay="0"/>
                                  </p:stCondLst>
                                  <p:childTnLst>
                                    <p:set>
                                      <p:cBhvr additive="repl">
                                        <p:cTn id="6" dur="1" fill="hold">
                                          <p:stCondLst>
                                            <p:cond delay="0"/>
                                          </p:stCondLst>
                                        </p:cTn>
                                        <p:tgtEl>
                                          <p:spTgt spid="22530">
                                            <p:txEl>
                                              <p:pRg st="0" end="0"/>
                                            </p:txEl>
                                          </p:spTgt>
                                        </p:tgtEl>
                                        <p:attrNameLst>
                                          <p:attrName>style.visibility</p:attrName>
                                        </p:attrNameLst>
                                      </p:cBhvr>
                                      <p:to>
                                        <p:strVal val="visible"/>
                                      </p:to>
                                    </p:set>
                                    <p:anim calcmode="lin" valueType="num">
                                      <p:cBhvr additive="repl">
                                        <p:cTn id="7" dur="500" fill="hold"/>
                                        <p:tgtEl>
                                          <p:spTgt spid="22530">
                                            <p:txEl>
                                              <p:pRg st="0" end="0"/>
                                            </p:txEl>
                                          </p:spTgt>
                                        </p:tgtEl>
                                        <p:attrNameLst>
                                          <p:attrName>ppt_w</p:attrName>
                                        </p:attrNameLst>
                                      </p:cBhvr>
                                      <p:tavLst>
                                        <p:tav tm="100000">
                                          <p:val>
                                            <p:fltVal val="0"/>
                                          </p:val>
                                        </p:tav>
                                        <p:tav>
                                          <p:val>
                                            <p:strVal val="#ppt_w"/>
                                          </p:val>
                                        </p:tav>
                                      </p:tavLst>
                                    </p:anim>
                                    <p:anim calcmode="lin" valueType="num">
                                      <p:cBhvr additive="repl">
                                        <p:cTn id="8" dur="500" fill="hold"/>
                                        <p:tgtEl>
                                          <p:spTgt spid="22530">
                                            <p:txEl>
                                              <p:pRg st="0" end="0"/>
                                            </p:txEl>
                                          </p:spTgt>
                                        </p:tgtEl>
                                        <p:attrNameLst>
                                          <p:attrName>ppt_h</p:attrName>
                                        </p:attrNameLst>
                                      </p:cBhvr>
                                      <p:tavLst>
                                        <p:tav tm="100000">
                                          <p:val>
                                            <p:fltVal val="0"/>
                                          </p:val>
                                        </p:tav>
                                        <p:tav>
                                          <p:val>
                                            <p:strVal val="#ppt_h"/>
                                          </p:val>
                                        </p:tav>
                                      </p:tavLst>
                                    </p:anim>
                                    <p:anim calcmode="lin" valueType="num">
                                      <p:cBhvr additive="repl">
                                        <p:cTn id="9" dur="500" fill="hold"/>
                                        <p:tgtEl>
                                          <p:spTgt spid="22530">
                                            <p:txEl>
                                              <p:pRg st="0" end="0"/>
                                            </p:txEl>
                                          </p:spTgt>
                                        </p:tgtEl>
                                        <p:attrNameLst>
                                          <p:attrName>r</p:attrName>
                                        </p:attrNameLst>
                                      </p:cBhvr>
                                      <p:tavLst>
                                        <p:tav tm="100000">
                                          <p:val>
                                            <p:strVal val="360"/>
                                          </p:val>
                                        </p:tav>
                                        <p:tav>
                                          <p:val>
                                            <p:strVal val="0"/>
                                          </p:val>
                                        </p:tav>
                                      </p:tavLst>
                                    </p:anim>
                                    <p:animEffect transition="in" filter="fade">
                                      <p:cBhvr additive="repl">
                                        <p:cTn id="10" dur="500"/>
                                        <p:tgtEl>
                                          <p:spTgt spid="2253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decel="100000" fill="hold" nodeType="clickEffect">
                                  <p:stCondLst>
                                    <p:cond delay="0"/>
                                  </p:stCondLst>
                                  <p:childTnLst>
                                    <p:set>
                                      <p:cBhvr additive="repl">
                                        <p:cTn id="14" dur="1" fill="hold">
                                          <p:stCondLst>
                                            <p:cond delay="0"/>
                                          </p:stCondLst>
                                        </p:cTn>
                                        <p:tgtEl>
                                          <p:spTgt spid="22530">
                                            <p:txEl>
                                              <p:pRg st="1" end="1"/>
                                            </p:txEl>
                                          </p:spTgt>
                                        </p:tgtEl>
                                        <p:attrNameLst>
                                          <p:attrName>style.visibility</p:attrName>
                                        </p:attrNameLst>
                                      </p:cBhvr>
                                      <p:to>
                                        <p:strVal val="visible"/>
                                      </p:to>
                                    </p:set>
                                    <p:anim calcmode="lin" valueType="num">
                                      <p:cBhvr additive="repl">
                                        <p:cTn id="15" dur="500" fill="hold"/>
                                        <p:tgtEl>
                                          <p:spTgt spid="22530">
                                            <p:txEl>
                                              <p:pRg st="1" end="1"/>
                                            </p:txEl>
                                          </p:spTgt>
                                        </p:tgtEl>
                                        <p:attrNameLst>
                                          <p:attrName>ppt_w</p:attrName>
                                        </p:attrNameLst>
                                      </p:cBhvr>
                                      <p:tavLst>
                                        <p:tav tm="100000">
                                          <p:val>
                                            <p:fltVal val="0"/>
                                          </p:val>
                                        </p:tav>
                                        <p:tav>
                                          <p:val>
                                            <p:strVal val="#ppt_w"/>
                                          </p:val>
                                        </p:tav>
                                      </p:tavLst>
                                    </p:anim>
                                    <p:anim calcmode="lin" valueType="num">
                                      <p:cBhvr additive="repl">
                                        <p:cTn id="16" dur="500" fill="hold"/>
                                        <p:tgtEl>
                                          <p:spTgt spid="22530">
                                            <p:txEl>
                                              <p:pRg st="1" end="1"/>
                                            </p:txEl>
                                          </p:spTgt>
                                        </p:tgtEl>
                                        <p:attrNameLst>
                                          <p:attrName>ppt_h</p:attrName>
                                        </p:attrNameLst>
                                      </p:cBhvr>
                                      <p:tavLst>
                                        <p:tav tm="100000">
                                          <p:val>
                                            <p:fltVal val="0"/>
                                          </p:val>
                                        </p:tav>
                                        <p:tav>
                                          <p:val>
                                            <p:strVal val="#ppt_h"/>
                                          </p:val>
                                        </p:tav>
                                      </p:tavLst>
                                    </p:anim>
                                    <p:anim calcmode="lin" valueType="num">
                                      <p:cBhvr additive="repl">
                                        <p:cTn id="17" dur="500" fill="hold"/>
                                        <p:tgtEl>
                                          <p:spTgt spid="22530">
                                            <p:txEl>
                                              <p:pRg st="1" end="1"/>
                                            </p:txEl>
                                          </p:spTgt>
                                        </p:tgtEl>
                                        <p:attrNameLst>
                                          <p:attrName>r</p:attrName>
                                        </p:attrNameLst>
                                      </p:cBhvr>
                                      <p:tavLst>
                                        <p:tav tm="100000">
                                          <p:val>
                                            <p:strVal val="360"/>
                                          </p:val>
                                        </p:tav>
                                        <p:tav>
                                          <p:val>
                                            <p:strVal val="0"/>
                                          </p:val>
                                        </p:tav>
                                      </p:tavLst>
                                    </p:anim>
                                    <p:animEffect transition="in" filter="fade">
                                      <p:cBhvr additive="repl">
                                        <p:cTn id="18" dur="500"/>
                                        <p:tgtEl>
                                          <p:spTgt spid="2253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decel="100000" fill="hold" nodeType="clickEffect">
                                  <p:stCondLst>
                                    <p:cond delay="0"/>
                                  </p:stCondLst>
                                  <p:childTnLst>
                                    <p:set>
                                      <p:cBhvr additive="repl">
                                        <p:cTn id="22" dur="1" fill="hold">
                                          <p:stCondLst>
                                            <p:cond delay="0"/>
                                          </p:stCondLst>
                                        </p:cTn>
                                        <p:tgtEl>
                                          <p:spTgt spid="22530">
                                            <p:txEl>
                                              <p:pRg st="2" end="2"/>
                                            </p:txEl>
                                          </p:spTgt>
                                        </p:tgtEl>
                                        <p:attrNameLst>
                                          <p:attrName>style.visibility</p:attrName>
                                        </p:attrNameLst>
                                      </p:cBhvr>
                                      <p:to>
                                        <p:strVal val="visible"/>
                                      </p:to>
                                    </p:set>
                                    <p:anim calcmode="lin" valueType="num">
                                      <p:cBhvr additive="repl">
                                        <p:cTn id="23" dur="500" fill="hold"/>
                                        <p:tgtEl>
                                          <p:spTgt spid="22530">
                                            <p:txEl>
                                              <p:pRg st="2" end="2"/>
                                            </p:txEl>
                                          </p:spTgt>
                                        </p:tgtEl>
                                        <p:attrNameLst>
                                          <p:attrName>ppt_w</p:attrName>
                                        </p:attrNameLst>
                                      </p:cBhvr>
                                      <p:tavLst>
                                        <p:tav tm="100000">
                                          <p:val>
                                            <p:fltVal val="0"/>
                                          </p:val>
                                        </p:tav>
                                        <p:tav>
                                          <p:val>
                                            <p:strVal val="#ppt_w"/>
                                          </p:val>
                                        </p:tav>
                                      </p:tavLst>
                                    </p:anim>
                                    <p:anim calcmode="lin" valueType="num">
                                      <p:cBhvr additive="repl">
                                        <p:cTn id="24" dur="500" fill="hold"/>
                                        <p:tgtEl>
                                          <p:spTgt spid="22530">
                                            <p:txEl>
                                              <p:pRg st="2" end="2"/>
                                            </p:txEl>
                                          </p:spTgt>
                                        </p:tgtEl>
                                        <p:attrNameLst>
                                          <p:attrName>ppt_h</p:attrName>
                                        </p:attrNameLst>
                                      </p:cBhvr>
                                      <p:tavLst>
                                        <p:tav tm="100000">
                                          <p:val>
                                            <p:fltVal val="0"/>
                                          </p:val>
                                        </p:tav>
                                        <p:tav>
                                          <p:val>
                                            <p:strVal val="#ppt_h"/>
                                          </p:val>
                                        </p:tav>
                                      </p:tavLst>
                                    </p:anim>
                                    <p:anim calcmode="lin" valueType="num">
                                      <p:cBhvr additive="repl">
                                        <p:cTn id="25" dur="500" fill="hold"/>
                                        <p:tgtEl>
                                          <p:spTgt spid="22530">
                                            <p:txEl>
                                              <p:pRg st="2" end="2"/>
                                            </p:txEl>
                                          </p:spTgt>
                                        </p:tgtEl>
                                        <p:attrNameLst>
                                          <p:attrName>r</p:attrName>
                                        </p:attrNameLst>
                                      </p:cBhvr>
                                      <p:tavLst>
                                        <p:tav tm="100000">
                                          <p:val>
                                            <p:strVal val="360"/>
                                          </p:val>
                                        </p:tav>
                                        <p:tav>
                                          <p:val>
                                            <p:strVal val="0"/>
                                          </p:val>
                                        </p:tav>
                                      </p:tavLst>
                                    </p:anim>
                                    <p:animEffect transition="in" filter="fade">
                                      <p:cBhvr additive="repl">
                                        <p:cTn id="26" dur="500"/>
                                        <p:tgtEl>
                                          <p:spTgt spid="22530">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decel="100000" fill="hold" nodeType="clickEffect">
                                  <p:stCondLst>
                                    <p:cond delay="0"/>
                                  </p:stCondLst>
                                  <p:childTnLst>
                                    <p:set>
                                      <p:cBhvr additive="repl">
                                        <p:cTn id="30" dur="1" fill="hold">
                                          <p:stCondLst>
                                            <p:cond delay="0"/>
                                          </p:stCondLst>
                                        </p:cTn>
                                        <p:tgtEl>
                                          <p:spTgt spid="22530">
                                            <p:txEl>
                                              <p:pRg st="4" end="4"/>
                                            </p:txEl>
                                          </p:spTgt>
                                        </p:tgtEl>
                                        <p:attrNameLst>
                                          <p:attrName>style.visibility</p:attrName>
                                        </p:attrNameLst>
                                      </p:cBhvr>
                                      <p:to>
                                        <p:strVal val="visible"/>
                                      </p:to>
                                    </p:set>
                                    <p:anim calcmode="lin" valueType="num">
                                      <p:cBhvr additive="repl">
                                        <p:cTn id="31" dur="500" fill="hold"/>
                                        <p:tgtEl>
                                          <p:spTgt spid="22530">
                                            <p:txEl>
                                              <p:pRg st="4" end="4"/>
                                            </p:txEl>
                                          </p:spTgt>
                                        </p:tgtEl>
                                        <p:attrNameLst>
                                          <p:attrName>ppt_w</p:attrName>
                                        </p:attrNameLst>
                                      </p:cBhvr>
                                      <p:tavLst>
                                        <p:tav tm="100000">
                                          <p:val>
                                            <p:fltVal val="0"/>
                                          </p:val>
                                        </p:tav>
                                        <p:tav>
                                          <p:val>
                                            <p:strVal val="#ppt_w"/>
                                          </p:val>
                                        </p:tav>
                                      </p:tavLst>
                                    </p:anim>
                                    <p:anim calcmode="lin" valueType="num">
                                      <p:cBhvr additive="repl">
                                        <p:cTn id="32" dur="500" fill="hold"/>
                                        <p:tgtEl>
                                          <p:spTgt spid="22530">
                                            <p:txEl>
                                              <p:pRg st="4" end="4"/>
                                            </p:txEl>
                                          </p:spTgt>
                                        </p:tgtEl>
                                        <p:attrNameLst>
                                          <p:attrName>ppt_h</p:attrName>
                                        </p:attrNameLst>
                                      </p:cBhvr>
                                      <p:tavLst>
                                        <p:tav tm="100000">
                                          <p:val>
                                            <p:fltVal val="0"/>
                                          </p:val>
                                        </p:tav>
                                        <p:tav>
                                          <p:val>
                                            <p:strVal val="#ppt_h"/>
                                          </p:val>
                                        </p:tav>
                                      </p:tavLst>
                                    </p:anim>
                                    <p:anim calcmode="lin" valueType="num">
                                      <p:cBhvr additive="repl">
                                        <p:cTn id="33" dur="500" fill="hold"/>
                                        <p:tgtEl>
                                          <p:spTgt spid="22530">
                                            <p:txEl>
                                              <p:pRg st="4" end="4"/>
                                            </p:txEl>
                                          </p:spTgt>
                                        </p:tgtEl>
                                        <p:attrNameLst>
                                          <p:attrName>r</p:attrName>
                                        </p:attrNameLst>
                                      </p:cBhvr>
                                      <p:tavLst>
                                        <p:tav tm="100000">
                                          <p:val>
                                            <p:strVal val="360"/>
                                          </p:val>
                                        </p:tav>
                                        <p:tav>
                                          <p:val>
                                            <p:strVal val="0"/>
                                          </p:val>
                                        </p:tav>
                                      </p:tavLst>
                                    </p:anim>
                                    <p:animEffect transition="in" filter="fade">
                                      <p:cBhvr additive="repl">
                                        <p:cTn id="34" dur="500"/>
                                        <p:tgtEl>
                                          <p:spTgt spid="22530">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decel="100000" fill="hold" nodeType="clickEffect">
                                  <p:stCondLst>
                                    <p:cond delay="0"/>
                                  </p:stCondLst>
                                  <p:childTnLst>
                                    <p:set>
                                      <p:cBhvr additive="repl">
                                        <p:cTn id="38" dur="1" fill="hold">
                                          <p:stCondLst>
                                            <p:cond delay="0"/>
                                          </p:stCondLst>
                                        </p:cTn>
                                        <p:tgtEl>
                                          <p:spTgt spid="22530">
                                            <p:txEl>
                                              <p:pRg st="5" end="5"/>
                                            </p:txEl>
                                          </p:spTgt>
                                        </p:tgtEl>
                                        <p:attrNameLst>
                                          <p:attrName>style.visibility</p:attrName>
                                        </p:attrNameLst>
                                      </p:cBhvr>
                                      <p:to>
                                        <p:strVal val="visible"/>
                                      </p:to>
                                    </p:set>
                                    <p:anim calcmode="lin" valueType="num">
                                      <p:cBhvr additive="repl">
                                        <p:cTn id="39" dur="500" fill="hold"/>
                                        <p:tgtEl>
                                          <p:spTgt spid="22530">
                                            <p:txEl>
                                              <p:pRg st="5" end="5"/>
                                            </p:txEl>
                                          </p:spTgt>
                                        </p:tgtEl>
                                        <p:attrNameLst>
                                          <p:attrName>ppt_w</p:attrName>
                                        </p:attrNameLst>
                                      </p:cBhvr>
                                      <p:tavLst>
                                        <p:tav tm="100000">
                                          <p:val>
                                            <p:fltVal val="0"/>
                                          </p:val>
                                        </p:tav>
                                        <p:tav>
                                          <p:val>
                                            <p:strVal val="#ppt_w"/>
                                          </p:val>
                                        </p:tav>
                                      </p:tavLst>
                                    </p:anim>
                                    <p:anim calcmode="lin" valueType="num">
                                      <p:cBhvr additive="repl">
                                        <p:cTn id="40" dur="500" fill="hold"/>
                                        <p:tgtEl>
                                          <p:spTgt spid="22530">
                                            <p:txEl>
                                              <p:pRg st="5" end="5"/>
                                            </p:txEl>
                                          </p:spTgt>
                                        </p:tgtEl>
                                        <p:attrNameLst>
                                          <p:attrName>ppt_h</p:attrName>
                                        </p:attrNameLst>
                                      </p:cBhvr>
                                      <p:tavLst>
                                        <p:tav tm="100000">
                                          <p:val>
                                            <p:fltVal val="0"/>
                                          </p:val>
                                        </p:tav>
                                        <p:tav>
                                          <p:val>
                                            <p:strVal val="#ppt_h"/>
                                          </p:val>
                                        </p:tav>
                                      </p:tavLst>
                                    </p:anim>
                                    <p:anim calcmode="lin" valueType="num">
                                      <p:cBhvr additive="repl">
                                        <p:cTn id="41" dur="500" fill="hold"/>
                                        <p:tgtEl>
                                          <p:spTgt spid="22530">
                                            <p:txEl>
                                              <p:pRg st="5" end="5"/>
                                            </p:txEl>
                                          </p:spTgt>
                                        </p:tgtEl>
                                        <p:attrNameLst>
                                          <p:attrName>r</p:attrName>
                                        </p:attrNameLst>
                                      </p:cBhvr>
                                      <p:tavLst>
                                        <p:tav tm="100000">
                                          <p:val>
                                            <p:strVal val="360"/>
                                          </p:val>
                                        </p:tav>
                                        <p:tav>
                                          <p:val>
                                            <p:strVal val="0"/>
                                          </p:val>
                                        </p:tav>
                                      </p:tavLst>
                                    </p:anim>
                                    <p:animEffect transition="in" filter="fade">
                                      <p:cBhvr additive="repl">
                                        <p:cTn id="42" dur="500"/>
                                        <p:tgtEl>
                                          <p:spTgt spid="2253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1435100" y="274638"/>
            <a:ext cx="749935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C" b="1"/>
              <a:t>EXTERNAL FINANCE</a:t>
            </a:r>
          </a:p>
        </p:txBody>
      </p:sp>
      <p:sp>
        <p:nvSpPr>
          <p:cNvPr id="23554" name="Rectangle 2"/>
          <p:cNvSpPr>
            <a:spLocks noGrp="1" noChangeArrowheads="1"/>
          </p:cNvSpPr>
          <p:nvPr>
            <p:ph idx="1"/>
          </p:nvPr>
        </p:nvSpPr>
        <p:spPr>
          <a:xfrm>
            <a:off x="990600" y="1752600"/>
            <a:ext cx="7499350" cy="4860925"/>
          </a:xfrm>
          <a:ln/>
        </p:spPr>
        <p:txBody>
          <a:bodyPr/>
          <a:lstStyle/>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b="1" u="sng" dirty="0"/>
              <a:t>Share capital</a:t>
            </a:r>
          </a:p>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Selling shares</a:t>
            </a:r>
          </a:p>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tends to be source for limited companies.</a:t>
            </a:r>
          </a:p>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Remember the difference between ‘private’ and ‘public’ limited companies?</a:t>
            </a:r>
          </a:p>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What’s </a:t>
            </a:r>
            <a:r>
              <a:rPr lang="es-EC" b="1" dirty="0"/>
              <a:t>IPO</a:t>
            </a:r>
            <a:r>
              <a:rPr lang="es-EC" dirty="0" smtClean="0"/>
              <a:t>? </a:t>
            </a:r>
            <a:r>
              <a:rPr lang="es-EC" i="1" dirty="0" smtClean="0"/>
              <a:t>or </a:t>
            </a:r>
            <a:r>
              <a:rPr lang="es-EC" b="1" dirty="0" smtClean="0"/>
              <a:t>GOING PUBLIC?</a:t>
            </a:r>
            <a:endParaRPr lang="es-EC" dirty="0"/>
          </a:p>
          <a:p>
            <a:pPr marL="350838" indent="-280988">
              <a:buClrTx/>
              <a:buSzPct val="80000"/>
              <a:buFontTx/>
              <a:buNone/>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endParaRPr lang="es-EC" dirty="0"/>
          </a:p>
        </p:txBody>
      </p:sp>
      <p:sp>
        <p:nvSpPr>
          <p:cNvPr id="4" name="TextBox 3"/>
          <p:cNvSpPr txBox="1"/>
          <p:nvPr/>
        </p:nvSpPr>
        <p:spPr>
          <a:xfrm>
            <a:off x="285750" y="6248400"/>
            <a:ext cx="862965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AO2 </a:t>
            </a:r>
            <a:r>
              <a:rPr lang="mr-IN" dirty="0" smtClean="0"/>
              <a:t>–</a:t>
            </a:r>
            <a:r>
              <a:rPr lang="en-US" dirty="0" smtClean="0"/>
              <a:t> External sources of finance</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decel="100000" fill="hold" nodeType="clickEffect">
                                  <p:stCondLst>
                                    <p:cond delay="0"/>
                                  </p:stCondLst>
                                  <p:childTnLst>
                                    <p:set>
                                      <p:cBhvr additive="repl">
                                        <p:cTn id="6" dur="1" fill="hold">
                                          <p:stCondLst>
                                            <p:cond delay="0"/>
                                          </p:stCondLst>
                                        </p:cTn>
                                        <p:tgtEl>
                                          <p:spTgt spid="23554">
                                            <p:txEl>
                                              <p:pRg st="0" end="0"/>
                                            </p:txEl>
                                          </p:spTgt>
                                        </p:tgtEl>
                                        <p:attrNameLst>
                                          <p:attrName>style.visibility</p:attrName>
                                        </p:attrNameLst>
                                      </p:cBhvr>
                                      <p:to>
                                        <p:strVal val="visible"/>
                                      </p:to>
                                    </p:set>
                                    <p:anim calcmode="lin" valueType="num">
                                      <p:cBhvr additive="repl">
                                        <p:cTn id="7" dur="500" fill="hold"/>
                                        <p:tgtEl>
                                          <p:spTgt spid="23554">
                                            <p:txEl>
                                              <p:pRg st="0" end="0"/>
                                            </p:txEl>
                                          </p:spTgt>
                                        </p:tgtEl>
                                        <p:attrNameLst>
                                          <p:attrName>ppt_w</p:attrName>
                                        </p:attrNameLst>
                                      </p:cBhvr>
                                      <p:tavLst>
                                        <p:tav tm="100000">
                                          <p:val>
                                            <p:fltVal val="0"/>
                                          </p:val>
                                        </p:tav>
                                        <p:tav>
                                          <p:val>
                                            <p:strVal val="#ppt_w"/>
                                          </p:val>
                                        </p:tav>
                                      </p:tavLst>
                                    </p:anim>
                                    <p:anim calcmode="lin" valueType="num">
                                      <p:cBhvr additive="repl">
                                        <p:cTn id="8" dur="500" fill="hold"/>
                                        <p:tgtEl>
                                          <p:spTgt spid="23554">
                                            <p:txEl>
                                              <p:pRg st="0" end="0"/>
                                            </p:txEl>
                                          </p:spTgt>
                                        </p:tgtEl>
                                        <p:attrNameLst>
                                          <p:attrName>ppt_h</p:attrName>
                                        </p:attrNameLst>
                                      </p:cBhvr>
                                      <p:tavLst>
                                        <p:tav tm="100000">
                                          <p:val>
                                            <p:fltVal val="0"/>
                                          </p:val>
                                        </p:tav>
                                        <p:tav>
                                          <p:val>
                                            <p:strVal val="#ppt_h"/>
                                          </p:val>
                                        </p:tav>
                                      </p:tavLst>
                                    </p:anim>
                                    <p:anim calcmode="lin" valueType="num">
                                      <p:cBhvr additive="repl">
                                        <p:cTn id="9" dur="500" fill="hold"/>
                                        <p:tgtEl>
                                          <p:spTgt spid="23554">
                                            <p:txEl>
                                              <p:pRg st="0" end="0"/>
                                            </p:txEl>
                                          </p:spTgt>
                                        </p:tgtEl>
                                        <p:attrNameLst>
                                          <p:attrName>r</p:attrName>
                                        </p:attrNameLst>
                                      </p:cBhvr>
                                      <p:tavLst>
                                        <p:tav tm="100000">
                                          <p:val>
                                            <p:strVal val="360"/>
                                          </p:val>
                                        </p:tav>
                                        <p:tav>
                                          <p:val>
                                            <p:strVal val="0"/>
                                          </p:val>
                                        </p:tav>
                                      </p:tavLst>
                                    </p:anim>
                                    <p:animEffect transition="in" filter="fade">
                                      <p:cBhvr additive="repl">
                                        <p:cTn id="10" dur="500"/>
                                        <p:tgtEl>
                                          <p:spTgt spid="23554">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decel="100000" fill="hold" nodeType="clickEffect">
                                  <p:stCondLst>
                                    <p:cond delay="0"/>
                                  </p:stCondLst>
                                  <p:childTnLst>
                                    <p:set>
                                      <p:cBhvr additive="repl">
                                        <p:cTn id="14" dur="1" fill="hold">
                                          <p:stCondLst>
                                            <p:cond delay="0"/>
                                          </p:stCondLst>
                                        </p:cTn>
                                        <p:tgtEl>
                                          <p:spTgt spid="23554">
                                            <p:txEl>
                                              <p:pRg st="1" end="1"/>
                                            </p:txEl>
                                          </p:spTgt>
                                        </p:tgtEl>
                                        <p:attrNameLst>
                                          <p:attrName>style.visibility</p:attrName>
                                        </p:attrNameLst>
                                      </p:cBhvr>
                                      <p:to>
                                        <p:strVal val="visible"/>
                                      </p:to>
                                    </p:set>
                                    <p:anim calcmode="lin" valueType="num">
                                      <p:cBhvr additive="repl">
                                        <p:cTn id="15" dur="500" fill="hold"/>
                                        <p:tgtEl>
                                          <p:spTgt spid="23554">
                                            <p:txEl>
                                              <p:pRg st="1" end="1"/>
                                            </p:txEl>
                                          </p:spTgt>
                                        </p:tgtEl>
                                        <p:attrNameLst>
                                          <p:attrName>ppt_w</p:attrName>
                                        </p:attrNameLst>
                                      </p:cBhvr>
                                      <p:tavLst>
                                        <p:tav tm="100000">
                                          <p:val>
                                            <p:fltVal val="0"/>
                                          </p:val>
                                        </p:tav>
                                        <p:tav>
                                          <p:val>
                                            <p:strVal val="#ppt_w"/>
                                          </p:val>
                                        </p:tav>
                                      </p:tavLst>
                                    </p:anim>
                                    <p:anim calcmode="lin" valueType="num">
                                      <p:cBhvr additive="repl">
                                        <p:cTn id="16" dur="500" fill="hold"/>
                                        <p:tgtEl>
                                          <p:spTgt spid="23554">
                                            <p:txEl>
                                              <p:pRg st="1" end="1"/>
                                            </p:txEl>
                                          </p:spTgt>
                                        </p:tgtEl>
                                        <p:attrNameLst>
                                          <p:attrName>ppt_h</p:attrName>
                                        </p:attrNameLst>
                                      </p:cBhvr>
                                      <p:tavLst>
                                        <p:tav tm="100000">
                                          <p:val>
                                            <p:fltVal val="0"/>
                                          </p:val>
                                        </p:tav>
                                        <p:tav>
                                          <p:val>
                                            <p:strVal val="#ppt_h"/>
                                          </p:val>
                                        </p:tav>
                                      </p:tavLst>
                                    </p:anim>
                                    <p:anim calcmode="lin" valueType="num">
                                      <p:cBhvr additive="repl">
                                        <p:cTn id="17" dur="500" fill="hold"/>
                                        <p:tgtEl>
                                          <p:spTgt spid="23554">
                                            <p:txEl>
                                              <p:pRg st="1" end="1"/>
                                            </p:txEl>
                                          </p:spTgt>
                                        </p:tgtEl>
                                        <p:attrNameLst>
                                          <p:attrName>r</p:attrName>
                                        </p:attrNameLst>
                                      </p:cBhvr>
                                      <p:tavLst>
                                        <p:tav tm="100000">
                                          <p:val>
                                            <p:strVal val="360"/>
                                          </p:val>
                                        </p:tav>
                                        <p:tav>
                                          <p:val>
                                            <p:strVal val="0"/>
                                          </p:val>
                                        </p:tav>
                                      </p:tavLst>
                                    </p:anim>
                                    <p:animEffect transition="in" filter="fade">
                                      <p:cBhvr additive="repl">
                                        <p:cTn id="18" dur="500"/>
                                        <p:tgtEl>
                                          <p:spTgt spid="23554">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decel="100000" fill="hold" nodeType="clickEffect">
                                  <p:stCondLst>
                                    <p:cond delay="0"/>
                                  </p:stCondLst>
                                  <p:childTnLst>
                                    <p:set>
                                      <p:cBhvr additive="repl">
                                        <p:cTn id="22" dur="1" fill="hold">
                                          <p:stCondLst>
                                            <p:cond delay="0"/>
                                          </p:stCondLst>
                                        </p:cTn>
                                        <p:tgtEl>
                                          <p:spTgt spid="23554">
                                            <p:txEl>
                                              <p:pRg st="2" end="2"/>
                                            </p:txEl>
                                          </p:spTgt>
                                        </p:tgtEl>
                                        <p:attrNameLst>
                                          <p:attrName>style.visibility</p:attrName>
                                        </p:attrNameLst>
                                      </p:cBhvr>
                                      <p:to>
                                        <p:strVal val="visible"/>
                                      </p:to>
                                    </p:set>
                                    <p:anim calcmode="lin" valueType="num">
                                      <p:cBhvr additive="repl">
                                        <p:cTn id="23" dur="500" fill="hold"/>
                                        <p:tgtEl>
                                          <p:spTgt spid="23554">
                                            <p:txEl>
                                              <p:pRg st="2" end="2"/>
                                            </p:txEl>
                                          </p:spTgt>
                                        </p:tgtEl>
                                        <p:attrNameLst>
                                          <p:attrName>ppt_w</p:attrName>
                                        </p:attrNameLst>
                                      </p:cBhvr>
                                      <p:tavLst>
                                        <p:tav tm="100000">
                                          <p:val>
                                            <p:fltVal val="0"/>
                                          </p:val>
                                        </p:tav>
                                        <p:tav>
                                          <p:val>
                                            <p:strVal val="#ppt_w"/>
                                          </p:val>
                                        </p:tav>
                                      </p:tavLst>
                                    </p:anim>
                                    <p:anim calcmode="lin" valueType="num">
                                      <p:cBhvr additive="repl">
                                        <p:cTn id="24" dur="500" fill="hold"/>
                                        <p:tgtEl>
                                          <p:spTgt spid="23554">
                                            <p:txEl>
                                              <p:pRg st="2" end="2"/>
                                            </p:txEl>
                                          </p:spTgt>
                                        </p:tgtEl>
                                        <p:attrNameLst>
                                          <p:attrName>ppt_h</p:attrName>
                                        </p:attrNameLst>
                                      </p:cBhvr>
                                      <p:tavLst>
                                        <p:tav tm="100000">
                                          <p:val>
                                            <p:fltVal val="0"/>
                                          </p:val>
                                        </p:tav>
                                        <p:tav>
                                          <p:val>
                                            <p:strVal val="#ppt_h"/>
                                          </p:val>
                                        </p:tav>
                                      </p:tavLst>
                                    </p:anim>
                                    <p:anim calcmode="lin" valueType="num">
                                      <p:cBhvr additive="repl">
                                        <p:cTn id="25" dur="500" fill="hold"/>
                                        <p:tgtEl>
                                          <p:spTgt spid="23554">
                                            <p:txEl>
                                              <p:pRg st="2" end="2"/>
                                            </p:txEl>
                                          </p:spTgt>
                                        </p:tgtEl>
                                        <p:attrNameLst>
                                          <p:attrName>r</p:attrName>
                                        </p:attrNameLst>
                                      </p:cBhvr>
                                      <p:tavLst>
                                        <p:tav tm="100000">
                                          <p:val>
                                            <p:strVal val="360"/>
                                          </p:val>
                                        </p:tav>
                                        <p:tav>
                                          <p:val>
                                            <p:strVal val="0"/>
                                          </p:val>
                                        </p:tav>
                                      </p:tavLst>
                                    </p:anim>
                                    <p:animEffect transition="in" filter="fade">
                                      <p:cBhvr additive="repl">
                                        <p:cTn id="26" dur="500"/>
                                        <p:tgtEl>
                                          <p:spTgt spid="23554">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decel="100000" fill="hold" nodeType="clickEffect">
                                  <p:stCondLst>
                                    <p:cond delay="0"/>
                                  </p:stCondLst>
                                  <p:childTnLst>
                                    <p:set>
                                      <p:cBhvr additive="repl">
                                        <p:cTn id="30" dur="1" fill="hold">
                                          <p:stCondLst>
                                            <p:cond delay="0"/>
                                          </p:stCondLst>
                                        </p:cTn>
                                        <p:tgtEl>
                                          <p:spTgt spid="23554">
                                            <p:txEl>
                                              <p:pRg st="3" end="3"/>
                                            </p:txEl>
                                          </p:spTgt>
                                        </p:tgtEl>
                                        <p:attrNameLst>
                                          <p:attrName>style.visibility</p:attrName>
                                        </p:attrNameLst>
                                      </p:cBhvr>
                                      <p:to>
                                        <p:strVal val="visible"/>
                                      </p:to>
                                    </p:set>
                                    <p:anim calcmode="lin" valueType="num">
                                      <p:cBhvr additive="repl">
                                        <p:cTn id="31" dur="500" fill="hold"/>
                                        <p:tgtEl>
                                          <p:spTgt spid="23554">
                                            <p:txEl>
                                              <p:pRg st="3" end="3"/>
                                            </p:txEl>
                                          </p:spTgt>
                                        </p:tgtEl>
                                        <p:attrNameLst>
                                          <p:attrName>ppt_w</p:attrName>
                                        </p:attrNameLst>
                                      </p:cBhvr>
                                      <p:tavLst>
                                        <p:tav tm="100000">
                                          <p:val>
                                            <p:fltVal val="0"/>
                                          </p:val>
                                        </p:tav>
                                        <p:tav>
                                          <p:val>
                                            <p:strVal val="#ppt_w"/>
                                          </p:val>
                                        </p:tav>
                                      </p:tavLst>
                                    </p:anim>
                                    <p:anim calcmode="lin" valueType="num">
                                      <p:cBhvr additive="repl">
                                        <p:cTn id="32" dur="500" fill="hold"/>
                                        <p:tgtEl>
                                          <p:spTgt spid="23554">
                                            <p:txEl>
                                              <p:pRg st="3" end="3"/>
                                            </p:txEl>
                                          </p:spTgt>
                                        </p:tgtEl>
                                        <p:attrNameLst>
                                          <p:attrName>ppt_h</p:attrName>
                                        </p:attrNameLst>
                                      </p:cBhvr>
                                      <p:tavLst>
                                        <p:tav tm="100000">
                                          <p:val>
                                            <p:fltVal val="0"/>
                                          </p:val>
                                        </p:tav>
                                        <p:tav>
                                          <p:val>
                                            <p:strVal val="#ppt_h"/>
                                          </p:val>
                                        </p:tav>
                                      </p:tavLst>
                                    </p:anim>
                                    <p:anim calcmode="lin" valueType="num">
                                      <p:cBhvr additive="repl">
                                        <p:cTn id="33" dur="500" fill="hold"/>
                                        <p:tgtEl>
                                          <p:spTgt spid="23554">
                                            <p:txEl>
                                              <p:pRg st="3" end="3"/>
                                            </p:txEl>
                                          </p:spTgt>
                                        </p:tgtEl>
                                        <p:attrNameLst>
                                          <p:attrName>r</p:attrName>
                                        </p:attrNameLst>
                                      </p:cBhvr>
                                      <p:tavLst>
                                        <p:tav tm="100000">
                                          <p:val>
                                            <p:strVal val="360"/>
                                          </p:val>
                                        </p:tav>
                                        <p:tav>
                                          <p:val>
                                            <p:strVal val="0"/>
                                          </p:val>
                                        </p:tav>
                                      </p:tavLst>
                                    </p:anim>
                                    <p:animEffect transition="in" filter="fade">
                                      <p:cBhvr additive="repl">
                                        <p:cTn id="34" dur="500"/>
                                        <p:tgtEl>
                                          <p:spTgt spid="23554">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decel="100000" fill="hold" nodeType="clickEffect">
                                  <p:stCondLst>
                                    <p:cond delay="0"/>
                                  </p:stCondLst>
                                  <p:childTnLst>
                                    <p:set>
                                      <p:cBhvr additive="repl">
                                        <p:cTn id="38" dur="1" fill="hold">
                                          <p:stCondLst>
                                            <p:cond delay="0"/>
                                          </p:stCondLst>
                                        </p:cTn>
                                        <p:tgtEl>
                                          <p:spTgt spid="23554">
                                            <p:txEl>
                                              <p:pRg st="4" end="4"/>
                                            </p:txEl>
                                          </p:spTgt>
                                        </p:tgtEl>
                                        <p:attrNameLst>
                                          <p:attrName>style.visibility</p:attrName>
                                        </p:attrNameLst>
                                      </p:cBhvr>
                                      <p:to>
                                        <p:strVal val="visible"/>
                                      </p:to>
                                    </p:set>
                                    <p:anim calcmode="lin" valueType="num">
                                      <p:cBhvr additive="repl">
                                        <p:cTn id="39" dur="500" fill="hold"/>
                                        <p:tgtEl>
                                          <p:spTgt spid="23554">
                                            <p:txEl>
                                              <p:pRg st="4" end="4"/>
                                            </p:txEl>
                                          </p:spTgt>
                                        </p:tgtEl>
                                        <p:attrNameLst>
                                          <p:attrName>ppt_w</p:attrName>
                                        </p:attrNameLst>
                                      </p:cBhvr>
                                      <p:tavLst>
                                        <p:tav tm="100000">
                                          <p:val>
                                            <p:fltVal val="0"/>
                                          </p:val>
                                        </p:tav>
                                        <p:tav>
                                          <p:val>
                                            <p:strVal val="#ppt_w"/>
                                          </p:val>
                                        </p:tav>
                                      </p:tavLst>
                                    </p:anim>
                                    <p:anim calcmode="lin" valueType="num">
                                      <p:cBhvr additive="repl">
                                        <p:cTn id="40" dur="500" fill="hold"/>
                                        <p:tgtEl>
                                          <p:spTgt spid="23554">
                                            <p:txEl>
                                              <p:pRg st="4" end="4"/>
                                            </p:txEl>
                                          </p:spTgt>
                                        </p:tgtEl>
                                        <p:attrNameLst>
                                          <p:attrName>ppt_h</p:attrName>
                                        </p:attrNameLst>
                                      </p:cBhvr>
                                      <p:tavLst>
                                        <p:tav tm="100000">
                                          <p:val>
                                            <p:fltVal val="0"/>
                                          </p:val>
                                        </p:tav>
                                        <p:tav>
                                          <p:val>
                                            <p:strVal val="#ppt_h"/>
                                          </p:val>
                                        </p:tav>
                                      </p:tavLst>
                                    </p:anim>
                                    <p:anim calcmode="lin" valueType="num">
                                      <p:cBhvr additive="repl">
                                        <p:cTn id="41" dur="500" fill="hold"/>
                                        <p:tgtEl>
                                          <p:spTgt spid="23554">
                                            <p:txEl>
                                              <p:pRg st="4" end="4"/>
                                            </p:txEl>
                                          </p:spTgt>
                                        </p:tgtEl>
                                        <p:attrNameLst>
                                          <p:attrName>r</p:attrName>
                                        </p:attrNameLst>
                                      </p:cBhvr>
                                      <p:tavLst>
                                        <p:tav tm="100000">
                                          <p:val>
                                            <p:strVal val="360"/>
                                          </p:val>
                                        </p:tav>
                                        <p:tav>
                                          <p:val>
                                            <p:strVal val="0"/>
                                          </p:val>
                                        </p:tav>
                                      </p:tavLst>
                                    </p:anim>
                                    <p:animEffect transition="in" filter="fade">
                                      <p:cBhvr additive="repl">
                                        <p:cTn id="42" dur="500"/>
                                        <p:tgtEl>
                                          <p:spTgt spid="235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1435100" y="274638"/>
            <a:ext cx="749935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C" b="1"/>
              <a:t>EXTERNAL FINANCE</a:t>
            </a:r>
          </a:p>
        </p:txBody>
      </p:sp>
      <p:sp>
        <p:nvSpPr>
          <p:cNvPr id="24578" name="Rectangle 2"/>
          <p:cNvSpPr>
            <a:spLocks noGrp="1" noChangeArrowheads="1"/>
          </p:cNvSpPr>
          <p:nvPr>
            <p:ph idx="1"/>
          </p:nvPr>
        </p:nvSpPr>
        <p:spPr>
          <a:xfrm>
            <a:off x="990600" y="1752600"/>
            <a:ext cx="7499350" cy="4800600"/>
          </a:xfrm>
          <a:ln/>
        </p:spPr>
        <p:txBody>
          <a:bodyPr/>
          <a:lstStyle/>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b="1" u="sng" dirty="0"/>
              <a:t>Share capital</a:t>
            </a:r>
          </a:p>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Two main types of share capital:</a:t>
            </a:r>
          </a:p>
          <a:p>
            <a:pPr marL="625475" lvl="1" indent="-228600">
              <a:buClr>
                <a:srgbClr val="7EC2D3"/>
              </a:buClr>
              <a:buFont typeface="Verdana"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sz="2400" i="1" u="sng" dirty="0">
                <a:latin typeface="Ubuntu" charset="0"/>
              </a:rPr>
              <a:t>Preference shares</a:t>
            </a:r>
            <a:r>
              <a:rPr lang="es-EC" sz="2400" i="1" dirty="0">
                <a:latin typeface="Ubuntu" charset="0"/>
              </a:rPr>
              <a:t>: </a:t>
            </a:r>
            <a:r>
              <a:rPr lang="es-EC" sz="2400" dirty="0">
                <a:latin typeface="Ubuntu" charset="0"/>
              </a:rPr>
              <a:t>preference shareholders earn a </a:t>
            </a:r>
            <a:r>
              <a:rPr lang="es-EC" sz="2400" b="1" dirty="0">
                <a:latin typeface="Ubuntu" charset="0"/>
              </a:rPr>
              <a:t>fixed</a:t>
            </a:r>
            <a:r>
              <a:rPr lang="es-EC" sz="2400" dirty="0">
                <a:latin typeface="Ubuntu" charset="0"/>
              </a:rPr>
              <a:t> dividend from the company’s profit.  They may be </a:t>
            </a:r>
            <a:r>
              <a:rPr lang="es-EC" sz="2400" i="1" dirty="0">
                <a:latin typeface="Ubuntu" charset="0"/>
              </a:rPr>
              <a:t>cumulative</a:t>
            </a:r>
          </a:p>
          <a:p>
            <a:pPr marL="625475" lvl="1" indent="-228600">
              <a:buClr>
                <a:srgbClr val="7EC2D3"/>
              </a:buClr>
              <a:buFont typeface="Verdana"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sz="2400" dirty="0">
                <a:latin typeface="Ubuntu" charset="0"/>
              </a:rPr>
              <a:t>They provide a safe income stream and low-risk  investment when compared to ordinary shares.</a:t>
            </a:r>
          </a:p>
          <a:p>
            <a:pPr marL="625475" lvl="1" indent="-228600">
              <a:buClr>
                <a:srgbClr val="7EC2D3"/>
              </a:buClr>
              <a:buFont typeface="Verdana"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sz="2400" dirty="0">
                <a:latin typeface="Ubuntu" charset="0"/>
              </a:rPr>
              <a:t>Preference shares are often </a:t>
            </a:r>
            <a:r>
              <a:rPr lang="es-EC" sz="2400" i="1" dirty="0">
                <a:latin typeface="Ubuntu" charset="0"/>
              </a:rPr>
              <a:t>non-voting</a:t>
            </a:r>
            <a:r>
              <a:rPr lang="es-EC" sz="2400" dirty="0">
                <a:latin typeface="Ubuntu" charset="0"/>
              </a:rPr>
              <a:t> shares</a:t>
            </a:r>
          </a:p>
        </p:txBody>
      </p:sp>
      <p:sp>
        <p:nvSpPr>
          <p:cNvPr id="4" name="TextBox 3"/>
          <p:cNvSpPr txBox="1"/>
          <p:nvPr/>
        </p:nvSpPr>
        <p:spPr>
          <a:xfrm>
            <a:off x="285750" y="6248400"/>
            <a:ext cx="862965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AO2 </a:t>
            </a:r>
            <a:r>
              <a:rPr lang="mr-IN" dirty="0" smtClean="0"/>
              <a:t>–</a:t>
            </a:r>
            <a:r>
              <a:rPr lang="en-US" dirty="0" smtClean="0"/>
              <a:t> External sources of finance</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decel="100000" fill="hold" nodeType="clickEffect">
                                  <p:stCondLst>
                                    <p:cond delay="0"/>
                                  </p:stCondLst>
                                  <p:childTnLst>
                                    <p:set>
                                      <p:cBhvr additive="repl">
                                        <p:cTn id="6" dur="1" fill="hold">
                                          <p:stCondLst>
                                            <p:cond delay="0"/>
                                          </p:stCondLst>
                                        </p:cTn>
                                        <p:tgtEl>
                                          <p:spTgt spid="24578">
                                            <p:txEl>
                                              <p:pRg st="0" end="0"/>
                                            </p:txEl>
                                          </p:spTgt>
                                        </p:tgtEl>
                                        <p:attrNameLst>
                                          <p:attrName>style.visibility</p:attrName>
                                        </p:attrNameLst>
                                      </p:cBhvr>
                                      <p:to>
                                        <p:strVal val="visible"/>
                                      </p:to>
                                    </p:set>
                                    <p:anim calcmode="lin" valueType="num">
                                      <p:cBhvr additive="repl">
                                        <p:cTn id="7" dur="500" fill="hold"/>
                                        <p:tgtEl>
                                          <p:spTgt spid="24578">
                                            <p:txEl>
                                              <p:pRg st="0" end="0"/>
                                            </p:txEl>
                                          </p:spTgt>
                                        </p:tgtEl>
                                        <p:attrNameLst>
                                          <p:attrName>ppt_w</p:attrName>
                                        </p:attrNameLst>
                                      </p:cBhvr>
                                      <p:tavLst>
                                        <p:tav tm="100000">
                                          <p:val>
                                            <p:fltVal val="0"/>
                                          </p:val>
                                        </p:tav>
                                        <p:tav>
                                          <p:val>
                                            <p:strVal val="#ppt_w"/>
                                          </p:val>
                                        </p:tav>
                                      </p:tavLst>
                                    </p:anim>
                                    <p:anim calcmode="lin" valueType="num">
                                      <p:cBhvr additive="repl">
                                        <p:cTn id="8" dur="500" fill="hold"/>
                                        <p:tgtEl>
                                          <p:spTgt spid="24578">
                                            <p:txEl>
                                              <p:pRg st="0" end="0"/>
                                            </p:txEl>
                                          </p:spTgt>
                                        </p:tgtEl>
                                        <p:attrNameLst>
                                          <p:attrName>ppt_h</p:attrName>
                                        </p:attrNameLst>
                                      </p:cBhvr>
                                      <p:tavLst>
                                        <p:tav tm="100000">
                                          <p:val>
                                            <p:fltVal val="0"/>
                                          </p:val>
                                        </p:tav>
                                        <p:tav>
                                          <p:val>
                                            <p:strVal val="#ppt_h"/>
                                          </p:val>
                                        </p:tav>
                                      </p:tavLst>
                                    </p:anim>
                                    <p:anim calcmode="lin" valueType="num">
                                      <p:cBhvr additive="repl">
                                        <p:cTn id="9" dur="500" fill="hold"/>
                                        <p:tgtEl>
                                          <p:spTgt spid="24578">
                                            <p:txEl>
                                              <p:pRg st="0" end="0"/>
                                            </p:txEl>
                                          </p:spTgt>
                                        </p:tgtEl>
                                        <p:attrNameLst>
                                          <p:attrName>r</p:attrName>
                                        </p:attrNameLst>
                                      </p:cBhvr>
                                      <p:tavLst>
                                        <p:tav tm="100000">
                                          <p:val>
                                            <p:strVal val="360"/>
                                          </p:val>
                                        </p:tav>
                                        <p:tav>
                                          <p:val>
                                            <p:strVal val="0"/>
                                          </p:val>
                                        </p:tav>
                                      </p:tavLst>
                                    </p:anim>
                                    <p:animEffect transition="in" filter="fade">
                                      <p:cBhvr additive="repl">
                                        <p:cTn id="10" dur="500"/>
                                        <p:tgtEl>
                                          <p:spTgt spid="24578">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decel="100000" fill="hold" nodeType="clickEffect">
                                  <p:stCondLst>
                                    <p:cond delay="0"/>
                                  </p:stCondLst>
                                  <p:childTnLst>
                                    <p:set>
                                      <p:cBhvr additive="repl">
                                        <p:cTn id="14" dur="1" fill="hold">
                                          <p:stCondLst>
                                            <p:cond delay="0"/>
                                          </p:stCondLst>
                                        </p:cTn>
                                        <p:tgtEl>
                                          <p:spTgt spid="24578">
                                            <p:txEl>
                                              <p:pRg st="1" end="1"/>
                                            </p:txEl>
                                          </p:spTgt>
                                        </p:tgtEl>
                                        <p:attrNameLst>
                                          <p:attrName>style.visibility</p:attrName>
                                        </p:attrNameLst>
                                      </p:cBhvr>
                                      <p:to>
                                        <p:strVal val="visible"/>
                                      </p:to>
                                    </p:set>
                                    <p:anim calcmode="lin" valueType="num">
                                      <p:cBhvr additive="repl">
                                        <p:cTn id="15" dur="500" fill="hold"/>
                                        <p:tgtEl>
                                          <p:spTgt spid="24578">
                                            <p:txEl>
                                              <p:pRg st="1" end="1"/>
                                            </p:txEl>
                                          </p:spTgt>
                                        </p:tgtEl>
                                        <p:attrNameLst>
                                          <p:attrName>ppt_w</p:attrName>
                                        </p:attrNameLst>
                                      </p:cBhvr>
                                      <p:tavLst>
                                        <p:tav tm="100000">
                                          <p:val>
                                            <p:fltVal val="0"/>
                                          </p:val>
                                        </p:tav>
                                        <p:tav>
                                          <p:val>
                                            <p:strVal val="#ppt_w"/>
                                          </p:val>
                                        </p:tav>
                                      </p:tavLst>
                                    </p:anim>
                                    <p:anim calcmode="lin" valueType="num">
                                      <p:cBhvr additive="repl">
                                        <p:cTn id="16" dur="500" fill="hold"/>
                                        <p:tgtEl>
                                          <p:spTgt spid="24578">
                                            <p:txEl>
                                              <p:pRg st="1" end="1"/>
                                            </p:txEl>
                                          </p:spTgt>
                                        </p:tgtEl>
                                        <p:attrNameLst>
                                          <p:attrName>ppt_h</p:attrName>
                                        </p:attrNameLst>
                                      </p:cBhvr>
                                      <p:tavLst>
                                        <p:tav tm="100000">
                                          <p:val>
                                            <p:fltVal val="0"/>
                                          </p:val>
                                        </p:tav>
                                        <p:tav>
                                          <p:val>
                                            <p:strVal val="#ppt_h"/>
                                          </p:val>
                                        </p:tav>
                                      </p:tavLst>
                                    </p:anim>
                                    <p:anim calcmode="lin" valueType="num">
                                      <p:cBhvr additive="repl">
                                        <p:cTn id="17" dur="500" fill="hold"/>
                                        <p:tgtEl>
                                          <p:spTgt spid="24578">
                                            <p:txEl>
                                              <p:pRg st="1" end="1"/>
                                            </p:txEl>
                                          </p:spTgt>
                                        </p:tgtEl>
                                        <p:attrNameLst>
                                          <p:attrName>r</p:attrName>
                                        </p:attrNameLst>
                                      </p:cBhvr>
                                      <p:tavLst>
                                        <p:tav tm="100000">
                                          <p:val>
                                            <p:strVal val="360"/>
                                          </p:val>
                                        </p:tav>
                                        <p:tav>
                                          <p:val>
                                            <p:strVal val="0"/>
                                          </p:val>
                                        </p:tav>
                                      </p:tavLst>
                                    </p:anim>
                                    <p:animEffect transition="in" filter="fade">
                                      <p:cBhvr additive="repl">
                                        <p:cTn id="18" dur="500"/>
                                        <p:tgtEl>
                                          <p:spTgt spid="24578">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decel="100000" fill="hold" nodeType="clickEffect">
                                  <p:stCondLst>
                                    <p:cond delay="0"/>
                                  </p:stCondLst>
                                  <p:childTnLst>
                                    <p:set>
                                      <p:cBhvr additive="repl">
                                        <p:cTn id="22" dur="1" fill="hold">
                                          <p:stCondLst>
                                            <p:cond delay="0"/>
                                          </p:stCondLst>
                                        </p:cTn>
                                        <p:tgtEl>
                                          <p:spTgt spid="24578">
                                            <p:txEl>
                                              <p:pRg st="2" end="2"/>
                                            </p:txEl>
                                          </p:spTgt>
                                        </p:tgtEl>
                                        <p:attrNameLst>
                                          <p:attrName>style.visibility</p:attrName>
                                        </p:attrNameLst>
                                      </p:cBhvr>
                                      <p:to>
                                        <p:strVal val="visible"/>
                                      </p:to>
                                    </p:set>
                                    <p:anim calcmode="lin" valueType="num">
                                      <p:cBhvr additive="repl">
                                        <p:cTn id="23" dur="500" fill="hold"/>
                                        <p:tgtEl>
                                          <p:spTgt spid="24578">
                                            <p:txEl>
                                              <p:pRg st="2" end="2"/>
                                            </p:txEl>
                                          </p:spTgt>
                                        </p:tgtEl>
                                        <p:attrNameLst>
                                          <p:attrName>ppt_w</p:attrName>
                                        </p:attrNameLst>
                                      </p:cBhvr>
                                      <p:tavLst>
                                        <p:tav tm="100000">
                                          <p:val>
                                            <p:fltVal val="0"/>
                                          </p:val>
                                        </p:tav>
                                        <p:tav>
                                          <p:val>
                                            <p:strVal val="#ppt_w"/>
                                          </p:val>
                                        </p:tav>
                                      </p:tavLst>
                                    </p:anim>
                                    <p:anim calcmode="lin" valueType="num">
                                      <p:cBhvr additive="repl">
                                        <p:cTn id="24" dur="500" fill="hold"/>
                                        <p:tgtEl>
                                          <p:spTgt spid="24578">
                                            <p:txEl>
                                              <p:pRg st="2" end="2"/>
                                            </p:txEl>
                                          </p:spTgt>
                                        </p:tgtEl>
                                        <p:attrNameLst>
                                          <p:attrName>ppt_h</p:attrName>
                                        </p:attrNameLst>
                                      </p:cBhvr>
                                      <p:tavLst>
                                        <p:tav tm="100000">
                                          <p:val>
                                            <p:fltVal val="0"/>
                                          </p:val>
                                        </p:tav>
                                        <p:tav>
                                          <p:val>
                                            <p:strVal val="#ppt_h"/>
                                          </p:val>
                                        </p:tav>
                                      </p:tavLst>
                                    </p:anim>
                                    <p:anim calcmode="lin" valueType="num">
                                      <p:cBhvr additive="repl">
                                        <p:cTn id="25" dur="500" fill="hold"/>
                                        <p:tgtEl>
                                          <p:spTgt spid="24578">
                                            <p:txEl>
                                              <p:pRg st="2" end="2"/>
                                            </p:txEl>
                                          </p:spTgt>
                                        </p:tgtEl>
                                        <p:attrNameLst>
                                          <p:attrName>r</p:attrName>
                                        </p:attrNameLst>
                                      </p:cBhvr>
                                      <p:tavLst>
                                        <p:tav tm="100000">
                                          <p:val>
                                            <p:strVal val="360"/>
                                          </p:val>
                                        </p:tav>
                                        <p:tav>
                                          <p:val>
                                            <p:strVal val="0"/>
                                          </p:val>
                                        </p:tav>
                                      </p:tavLst>
                                    </p:anim>
                                    <p:animEffect transition="in" filter="fade">
                                      <p:cBhvr additive="repl">
                                        <p:cTn id="26" dur="500"/>
                                        <p:tgtEl>
                                          <p:spTgt spid="24578">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decel="100000" fill="hold" nodeType="clickEffect">
                                  <p:stCondLst>
                                    <p:cond delay="0"/>
                                  </p:stCondLst>
                                  <p:childTnLst>
                                    <p:set>
                                      <p:cBhvr additive="repl">
                                        <p:cTn id="30" dur="1" fill="hold">
                                          <p:stCondLst>
                                            <p:cond delay="0"/>
                                          </p:stCondLst>
                                        </p:cTn>
                                        <p:tgtEl>
                                          <p:spTgt spid="24578">
                                            <p:txEl>
                                              <p:pRg st="3" end="3"/>
                                            </p:txEl>
                                          </p:spTgt>
                                        </p:tgtEl>
                                        <p:attrNameLst>
                                          <p:attrName>style.visibility</p:attrName>
                                        </p:attrNameLst>
                                      </p:cBhvr>
                                      <p:to>
                                        <p:strVal val="visible"/>
                                      </p:to>
                                    </p:set>
                                    <p:anim calcmode="lin" valueType="num">
                                      <p:cBhvr additive="repl">
                                        <p:cTn id="31" dur="500" fill="hold"/>
                                        <p:tgtEl>
                                          <p:spTgt spid="24578">
                                            <p:txEl>
                                              <p:pRg st="3" end="3"/>
                                            </p:txEl>
                                          </p:spTgt>
                                        </p:tgtEl>
                                        <p:attrNameLst>
                                          <p:attrName>ppt_w</p:attrName>
                                        </p:attrNameLst>
                                      </p:cBhvr>
                                      <p:tavLst>
                                        <p:tav tm="100000">
                                          <p:val>
                                            <p:fltVal val="0"/>
                                          </p:val>
                                        </p:tav>
                                        <p:tav>
                                          <p:val>
                                            <p:strVal val="#ppt_w"/>
                                          </p:val>
                                        </p:tav>
                                      </p:tavLst>
                                    </p:anim>
                                    <p:anim calcmode="lin" valueType="num">
                                      <p:cBhvr additive="repl">
                                        <p:cTn id="32" dur="500" fill="hold"/>
                                        <p:tgtEl>
                                          <p:spTgt spid="24578">
                                            <p:txEl>
                                              <p:pRg st="3" end="3"/>
                                            </p:txEl>
                                          </p:spTgt>
                                        </p:tgtEl>
                                        <p:attrNameLst>
                                          <p:attrName>ppt_h</p:attrName>
                                        </p:attrNameLst>
                                      </p:cBhvr>
                                      <p:tavLst>
                                        <p:tav tm="100000">
                                          <p:val>
                                            <p:fltVal val="0"/>
                                          </p:val>
                                        </p:tav>
                                        <p:tav>
                                          <p:val>
                                            <p:strVal val="#ppt_h"/>
                                          </p:val>
                                        </p:tav>
                                      </p:tavLst>
                                    </p:anim>
                                    <p:anim calcmode="lin" valueType="num">
                                      <p:cBhvr additive="repl">
                                        <p:cTn id="33" dur="500" fill="hold"/>
                                        <p:tgtEl>
                                          <p:spTgt spid="24578">
                                            <p:txEl>
                                              <p:pRg st="3" end="3"/>
                                            </p:txEl>
                                          </p:spTgt>
                                        </p:tgtEl>
                                        <p:attrNameLst>
                                          <p:attrName>r</p:attrName>
                                        </p:attrNameLst>
                                      </p:cBhvr>
                                      <p:tavLst>
                                        <p:tav tm="100000">
                                          <p:val>
                                            <p:strVal val="360"/>
                                          </p:val>
                                        </p:tav>
                                        <p:tav>
                                          <p:val>
                                            <p:strVal val="0"/>
                                          </p:val>
                                        </p:tav>
                                      </p:tavLst>
                                    </p:anim>
                                    <p:animEffect transition="in" filter="fade">
                                      <p:cBhvr additive="repl">
                                        <p:cTn id="34" dur="500"/>
                                        <p:tgtEl>
                                          <p:spTgt spid="24578">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decel="100000" fill="hold" nodeType="clickEffect">
                                  <p:stCondLst>
                                    <p:cond delay="0"/>
                                  </p:stCondLst>
                                  <p:childTnLst>
                                    <p:set>
                                      <p:cBhvr additive="repl">
                                        <p:cTn id="38" dur="1" fill="hold">
                                          <p:stCondLst>
                                            <p:cond delay="0"/>
                                          </p:stCondLst>
                                        </p:cTn>
                                        <p:tgtEl>
                                          <p:spTgt spid="24578">
                                            <p:txEl>
                                              <p:pRg st="4" end="4"/>
                                            </p:txEl>
                                          </p:spTgt>
                                        </p:tgtEl>
                                        <p:attrNameLst>
                                          <p:attrName>style.visibility</p:attrName>
                                        </p:attrNameLst>
                                      </p:cBhvr>
                                      <p:to>
                                        <p:strVal val="visible"/>
                                      </p:to>
                                    </p:set>
                                    <p:anim calcmode="lin" valueType="num">
                                      <p:cBhvr additive="repl">
                                        <p:cTn id="39" dur="500" fill="hold"/>
                                        <p:tgtEl>
                                          <p:spTgt spid="24578">
                                            <p:txEl>
                                              <p:pRg st="4" end="4"/>
                                            </p:txEl>
                                          </p:spTgt>
                                        </p:tgtEl>
                                        <p:attrNameLst>
                                          <p:attrName>ppt_w</p:attrName>
                                        </p:attrNameLst>
                                      </p:cBhvr>
                                      <p:tavLst>
                                        <p:tav tm="100000">
                                          <p:val>
                                            <p:fltVal val="0"/>
                                          </p:val>
                                        </p:tav>
                                        <p:tav>
                                          <p:val>
                                            <p:strVal val="#ppt_w"/>
                                          </p:val>
                                        </p:tav>
                                      </p:tavLst>
                                    </p:anim>
                                    <p:anim calcmode="lin" valueType="num">
                                      <p:cBhvr additive="repl">
                                        <p:cTn id="40" dur="500" fill="hold"/>
                                        <p:tgtEl>
                                          <p:spTgt spid="24578">
                                            <p:txEl>
                                              <p:pRg st="4" end="4"/>
                                            </p:txEl>
                                          </p:spTgt>
                                        </p:tgtEl>
                                        <p:attrNameLst>
                                          <p:attrName>ppt_h</p:attrName>
                                        </p:attrNameLst>
                                      </p:cBhvr>
                                      <p:tavLst>
                                        <p:tav tm="100000">
                                          <p:val>
                                            <p:fltVal val="0"/>
                                          </p:val>
                                        </p:tav>
                                        <p:tav>
                                          <p:val>
                                            <p:strVal val="#ppt_h"/>
                                          </p:val>
                                        </p:tav>
                                      </p:tavLst>
                                    </p:anim>
                                    <p:anim calcmode="lin" valueType="num">
                                      <p:cBhvr additive="repl">
                                        <p:cTn id="41" dur="500" fill="hold"/>
                                        <p:tgtEl>
                                          <p:spTgt spid="24578">
                                            <p:txEl>
                                              <p:pRg st="4" end="4"/>
                                            </p:txEl>
                                          </p:spTgt>
                                        </p:tgtEl>
                                        <p:attrNameLst>
                                          <p:attrName>r</p:attrName>
                                        </p:attrNameLst>
                                      </p:cBhvr>
                                      <p:tavLst>
                                        <p:tav tm="100000">
                                          <p:val>
                                            <p:strVal val="360"/>
                                          </p:val>
                                        </p:tav>
                                        <p:tav>
                                          <p:val>
                                            <p:strVal val="0"/>
                                          </p:val>
                                        </p:tav>
                                      </p:tavLst>
                                    </p:anim>
                                    <p:animEffect transition="in" filter="fade">
                                      <p:cBhvr additive="repl">
                                        <p:cTn id="42" dur="500"/>
                                        <p:tgtEl>
                                          <p:spTgt spid="245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1435100" y="274638"/>
            <a:ext cx="749935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C" b="1"/>
              <a:t>EXTERNAL FINANCE</a:t>
            </a:r>
          </a:p>
        </p:txBody>
      </p:sp>
      <p:sp>
        <p:nvSpPr>
          <p:cNvPr id="25602" name="Rectangle 2"/>
          <p:cNvSpPr>
            <a:spLocks noGrp="1" noChangeArrowheads="1"/>
          </p:cNvSpPr>
          <p:nvPr>
            <p:ph idx="1"/>
          </p:nvPr>
        </p:nvSpPr>
        <p:spPr>
          <a:xfrm>
            <a:off x="914400" y="1752600"/>
            <a:ext cx="7499350" cy="4800600"/>
          </a:xfrm>
          <a:ln/>
        </p:spPr>
        <p:txBody>
          <a:bodyPr/>
          <a:lstStyle/>
          <a:p>
            <a:pPr marL="625475" lvl="1" indent="-228600">
              <a:buClr>
                <a:srgbClr val="7EC2D3"/>
              </a:buClr>
              <a:buFont typeface="Verdana" charset="0"/>
              <a:buChar char="◦"/>
              <a:tabLst>
                <a:tab pos="625475"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US" u="sng" dirty="0">
                <a:latin typeface="Ubuntu" charset="0"/>
              </a:rPr>
              <a:t>Ordinary shares</a:t>
            </a:r>
            <a:r>
              <a:rPr lang="en-US" dirty="0">
                <a:latin typeface="Ubuntu" charset="0"/>
              </a:rPr>
              <a:t>: </a:t>
            </a:r>
            <a:r>
              <a:rPr lang="en-US" dirty="0" err="1">
                <a:latin typeface="Ubuntu" charset="0"/>
              </a:rPr>
              <a:t>a.k.a</a:t>
            </a:r>
            <a:r>
              <a:rPr lang="en-US" dirty="0">
                <a:latin typeface="Ubuntu" charset="0"/>
              </a:rPr>
              <a:t> </a:t>
            </a:r>
            <a:r>
              <a:rPr lang="en-US" b="1" dirty="0">
                <a:latin typeface="Ubuntu" charset="0"/>
              </a:rPr>
              <a:t>equity capital</a:t>
            </a:r>
            <a:r>
              <a:rPr lang="en-US" dirty="0">
                <a:latin typeface="Ubuntu" charset="0"/>
              </a:rPr>
              <a:t>. They’re the vast majority of shares. </a:t>
            </a:r>
          </a:p>
          <a:p>
            <a:pPr marL="625475" lvl="1" indent="-228600">
              <a:buClr>
                <a:srgbClr val="7EC2D3"/>
              </a:buClr>
              <a:buFont typeface="Verdana" charset="0"/>
              <a:buChar char="◦"/>
              <a:tabLst>
                <a:tab pos="625475"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US" dirty="0">
                <a:latin typeface="Ubuntu" charset="0"/>
              </a:rPr>
              <a:t>Dividends are unknown, based on profits (they fluctuate).</a:t>
            </a:r>
          </a:p>
          <a:p>
            <a:pPr marL="625475" lvl="1" indent="-228600">
              <a:buClr>
                <a:srgbClr val="7EC2D3"/>
              </a:buClr>
              <a:buFont typeface="Verdana" charset="0"/>
              <a:buChar char="◦"/>
              <a:tabLst>
                <a:tab pos="625475"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US" dirty="0">
                <a:latin typeface="Ubuntu" charset="0"/>
              </a:rPr>
              <a:t>Payment is received </a:t>
            </a:r>
            <a:r>
              <a:rPr lang="en-US" b="1" dirty="0">
                <a:latin typeface="Ubuntu" charset="0"/>
              </a:rPr>
              <a:t>after</a:t>
            </a:r>
            <a:r>
              <a:rPr lang="en-US" dirty="0">
                <a:latin typeface="Ubuntu" charset="0"/>
              </a:rPr>
              <a:t> preference shareholders.</a:t>
            </a:r>
          </a:p>
          <a:p>
            <a:pPr marL="625475" lvl="1" indent="-228600">
              <a:buClr>
                <a:srgbClr val="7EC2D3"/>
              </a:buClr>
              <a:buFont typeface="Verdana" charset="0"/>
              <a:buChar char="◦"/>
              <a:tabLst>
                <a:tab pos="625475"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US" dirty="0">
                <a:latin typeface="Ubuntu" charset="0"/>
              </a:rPr>
              <a:t>Voting rights</a:t>
            </a:r>
          </a:p>
          <a:p>
            <a:pPr marL="625475" lvl="1" indent="-228600">
              <a:buClr>
                <a:srgbClr val="7EC2D3"/>
              </a:buClr>
              <a:buFont typeface="Verdana" charset="0"/>
              <a:buChar char="◦"/>
              <a:tabLst>
                <a:tab pos="625475"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pPr>
            <a:r>
              <a:rPr lang="en-US" dirty="0">
                <a:latin typeface="Ubuntu" charset="0"/>
              </a:rPr>
              <a:t>They carry more risk but gain more dividend during good periods.</a:t>
            </a:r>
          </a:p>
        </p:txBody>
      </p:sp>
      <p:sp>
        <p:nvSpPr>
          <p:cNvPr id="4" name="TextBox 3"/>
          <p:cNvSpPr txBox="1"/>
          <p:nvPr/>
        </p:nvSpPr>
        <p:spPr>
          <a:xfrm>
            <a:off x="285750" y="6248400"/>
            <a:ext cx="862965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AO2 </a:t>
            </a:r>
            <a:r>
              <a:rPr lang="mr-IN" dirty="0" smtClean="0"/>
              <a:t>–</a:t>
            </a:r>
            <a:r>
              <a:rPr lang="en-US" dirty="0" smtClean="0"/>
              <a:t> External sources of finance</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decel="100000" fill="hold" nodeType="clickEffect">
                                  <p:stCondLst>
                                    <p:cond delay="0"/>
                                  </p:stCondLst>
                                  <p:childTnLst>
                                    <p:set>
                                      <p:cBhvr additive="repl">
                                        <p:cTn id="6" dur="1" fill="hold">
                                          <p:stCondLst>
                                            <p:cond delay="0"/>
                                          </p:stCondLst>
                                        </p:cTn>
                                        <p:tgtEl>
                                          <p:spTgt spid="25602">
                                            <p:txEl>
                                              <p:pRg st="0" end="0"/>
                                            </p:txEl>
                                          </p:spTgt>
                                        </p:tgtEl>
                                        <p:attrNameLst>
                                          <p:attrName>style.visibility</p:attrName>
                                        </p:attrNameLst>
                                      </p:cBhvr>
                                      <p:to>
                                        <p:strVal val="visible"/>
                                      </p:to>
                                    </p:set>
                                    <p:anim calcmode="lin" valueType="num">
                                      <p:cBhvr additive="repl">
                                        <p:cTn id="7" dur="500" fill="hold"/>
                                        <p:tgtEl>
                                          <p:spTgt spid="25602">
                                            <p:txEl>
                                              <p:pRg st="0" end="0"/>
                                            </p:txEl>
                                          </p:spTgt>
                                        </p:tgtEl>
                                        <p:attrNameLst>
                                          <p:attrName>ppt_w</p:attrName>
                                        </p:attrNameLst>
                                      </p:cBhvr>
                                      <p:tavLst>
                                        <p:tav tm="100000">
                                          <p:val>
                                            <p:fltVal val="0"/>
                                          </p:val>
                                        </p:tav>
                                        <p:tav>
                                          <p:val>
                                            <p:strVal val="#ppt_w"/>
                                          </p:val>
                                        </p:tav>
                                      </p:tavLst>
                                    </p:anim>
                                    <p:anim calcmode="lin" valueType="num">
                                      <p:cBhvr additive="repl">
                                        <p:cTn id="8" dur="500" fill="hold"/>
                                        <p:tgtEl>
                                          <p:spTgt spid="25602">
                                            <p:txEl>
                                              <p:pRg st="0" end="0"/>
                                            </p:txEl>
                                          </p:spTgt>
                                        </p:tgtEl>
                                        <p:attrNameLst>
                                          <p:attrName>ppt_h</p:attrName>
                                        </p:attrNameLst>
                                      </p:cBhvr>
                                      <p:tavLst>
                                        <p:tav tm="100000">
                                          <p:val>
                                            <p:fltVal val="0"/>
                                          </p:val>
                                        </p:tav>
                                        <p:tav>
                                          <p:val>
                                            <p:strVal val="#ppt_h"/>
                                          </p:val>
                                        </p:tav>
                                      </p:tavLst>
                                    </p:anim>
                                    <p:anim calcmode="lin" valueType="num">
                                      <p:cBhvr additive="repl">
                                        <p:cTn id="9" dur="500" fill="hold"/>
                                        <p:tgtEl>
                                          <p:spTgt spid="25602">
                                            <p:txEl>
                                              <p:pRg st="0" end="0"/>
                                            </p:txEl>
                                          </p:spTgt>
                                        </p:tgtEl>
                                        <p:attrNameLst>
                                          <p:attrName>r</p:attrName>
                                        </p:attrNameLst>
                                      </p:cBhvr>
                                      <p:tavLst>
                                        <p:tav tm="100000">
                                          <p:val>
                                            <p:strVal val="360"/>
                                          </p:val>
                                        </p:tav>
                                        <p:tav>
                                          <p:val>
                                            <p:strVal val="0"/>
                                          </p:val>
                                        </p:tav>
                                      </p:tavLst>
                                    </p:anim>
                                    <p:animEffect transition="in" filter="fade">
                                      <p:cBhvr additive="repl">
                                        <p:cTn id="10" dur="500"/>
                                        <p:tgtEl>
                                          <p:spTgt spid="25602">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decel="100000" fill="hold" nodeType="clickEffect">
                                  <p:stCondLst>
                                    <p:cond delay="0"/>
                                  </p:stCondLst>
                                  <p:childTnLst>
                                    <p:set>
                                      <p:cBhvr additive="repl">
                                        <p:cTn id="14" dur="1" fill="hold">
                                          <p:stCondLst>
                                            <p:cond delay="0"/>
                                          </p:stCondLst>
                                        </p:cTn>
                                        <p:tgtEl>
                                          <p:spTgt spid="25602">
                                            <p:txEl>
                                              <p:pRg st="1" end="1"/>
                                            </p:txEl>
                                          </p:spTgt>
                                        </p:tgtEl>
                                        <p:attrNameLst>
                                          <p:attrName>style.visibility</p:attrName>
                                        </p:attrNameLst>
                                      </p:cBhvr>
                                      <p:to>
                                        <p:strVal val="visible"/>
                                      </p:to>
                                    </p:set>
                                    <p:anim calcmode="lin" valueType="num">
                                      <p:cBhvr additive="repl">
                                        <p:cTn id="15" dur="500" fill="hold"/>
                                        <p:tgtEl>
                                          <p:spTgt spid="25602">
                                            <p:txEl>
                                              <p:pRg st="1" end="1"/>
                                            </p:txEl>
                                          </p:spTgt>
                                        </p:tgtEl>
                                        <p:attrNameLst>
                                          <p:attrName>ppt_w</p:attrName>
                                        </p:attrNameLst>
                                      </p:cBhvr>
                                      <p:tavLst>
                                        <p:tav tm="100000">
                                          <p:val>
                                            <p:fltVal val="0"/>
                                          </p:val>
                                        </p:tav>
                                        <p:tav>
                                          <p:val>
                                            <p:strVal val="#ppt_w"/>
                                          </p:val>
                                        </p:tav>
                                      </p:tavLst>
                                    </p:anim>
                                    <p:anim calcmode="lin" valueType="num">
                                      <p:cBhvr additive="repl">
                                        <p:cTn id="16" dur="500" fill="hold"/>
                                        <p:tgtEl>
                                          <p:spTgt spid="25602">
                                            <p:txEl>
                                              <p:pRg st="1" end="1"/>
                                            </p:txEl>
                                          </p:spTgt>
                                        </p:tgtEl>
                                        <p:attrNameLst>
                                          <p:attrName>ppt_h</p:attrName>
                                        </p:attrNameLst>
                                      </p:cBhvr>
                                      <p:tavLst>
                                        <p:tav tm="100000">
                                          <p:val>
                                            <p:fltVal val="0"/>
                                          </p:val>
                                        </p:tav>
                                        <p:tav>
                                          <p:val>
                                            <p:strVal val="#ppt_h"/>
                                          </p:val>
                                        </p:tav>
                                      </p:tavLst>
                                    </p:anim>
                                    <p:anim calcmode="lin" valueType="num">
                                      <p:cBhvr additive="repl">
                                        <p:cTn id="17" dur="500" fill="hold"/>
                                        <p:tgtEl>
                                          <p:spTgt spid="25602">
                                            <p:txEl>
                                              <p:pRg st="1" end="1"/>
                                            </p:txEl>
                                          </p:spTgt>
                                        </p:tgtEl>
                                        <p:attrNameLst>
                                          <p:attrName>r</p:attrName>
                                        </p:attrNameLst>
                                      </p:cBhvr>
                                      <p:tavLst>
                                        <p:tav tm="100000">
                                          <p:val>
                                            <p:strVal val="360"/>
                                          </p:val>
                                        </p:tav>
                                        <p:tav>
                                          <p:val>
                                            <p:strVal val="0"/>
                                          </p:val>
                                        </p:tav>
                                      </p:tavLst>
                                    </p:anim>
                                    <p:animEffect transition="in" filter="fade">
                                      <p:cBhvr additive="repl">
                                        <p:cTn id="18" dur="500"/>
                                        <p:tgtEl>
                                          <p:spTgt spid="2560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decel="100000" fill="hold" nodeType="clickEffect">
                                  <p:stCondLst>
                                    <p:cond delay="0"/>
                                  </p:stCondLst>
                                  <p:childTnLst>
                                    <p:set>
                                      <p:cBhvr additive="repl">
                                        <p:cTn id="22" dur="1" fill="hold">
                                          <p:stCondLst>
                                            <p:cond delay="0"/>
                                          </p:stCondLst>
                                        </p:cTn>
                                        <p:tgtEl>
                                          <p:spTgt spid="25602">
                                            <p:txEl>
                                              <p:pRg st="2" end="2"/>
                                            </p:txEl>
                                          </p:spTgt>
                                        </p:tgtEl>
                                        <p:attrNameLst>
                                          <p:attrName>style.visibility</p:attrName>
                                        </p:attrNameLst>
                                      </p:cBhvr>
                                      <p:to>
                                        <p:strVal val="visible"/>
                                      </p:to>
                                    </p:set>
                                    <p:anim calcmode="lin" valueType="num">
                                      <p:cBhvr additive="repl">
                                        <p:cTn id="23" dur="500" fill="hold"/>
                                        <p:tgtEl>
                                          <p:spTgt spid="25602">
                                            <p:txEl>
                                              <p:pRg st="2" end="2"/>
                                            </p:txEl>
                                          </p:spTgt>
                                        </p:tgtEl>
                                        <p:attrNameLst>
                                          <p:attrName>ppt_w</p:attrName>
                                        </p:attrNameLst>
                                      </p:cBhvr>
                                      <p:tavLst>
                                        <p:tav tm="100000">
                                          <p:val>
                                            <p:fltVal val="0"/>
                                          </p:val>
                                        </p:tav>
                                        <p:tav>
                                          <p:val>
                                            <p:strVal val="#ppt_w"/>
                                          </p:val>
                                        </p:tav>
                                      </p:tavLst>
                                    </p:anim>
                                    <p:anim calcmode="lin" valueType="num">
                                      <p:cBhvr additive="repl">
                                        <p:cTn id="24" dur="500" fill="hold"/>
                                        <p:tgtEl>
                                          <p:spTgt spid="25602">
                                            <p:txEl>
                                              <p:pRg st="2" end="2"/>
                                            </p:txEl>
                                          </p:spTgt>
                                        </p:tgtEl>
                                        <p:attrNameLst>
                                          <p:attrName>ppt_h</p:attrName>
                                        </p:attrNameLst>
                                      </p:cBhvr>
                                      <p:tavLst>
                                        <p:tav tm="100000">
                                          <p:val>
                                            <p:fltVal val="0"/>
                                          </p:val>
                                        </p:tav>
                                        <p:tav>
                                          <p:val>
                                            <p:strVal val="#ppt_h"/>
                                          </p:val>
                                        </p:tav>
                                      </p:tavLst>
                                    </p:anim>
                                    <p:anim calcmode="lin" valueType="num">
                                      <p:cBhvr additive="repl">
                                        <p:cTn id="25" dur="500" fill="hold"/>
                                        <p:tgtEl>
                                          <p:spTgt spid="25602">
                                            <p:txEl>
                                              <p:pRg st="2" end="2"/>
                                            </p:txEl>
                                          </p:spTgt>
                                        </p:tgtEl>
                                        <p:attrNameLst>
                                          <p:attrName>r</p:attrName>
                                        </p:attrNameLst>
                                      </p:cBhvr>
                                      <p:tavLst>
                                        <p:tav tm="100000">
                                          <p:val>
                                            <p:strVal val="360"/>
                                          </p:val>
                                        </p:tav>
                                        <p:tav>
                                          <p:val>
                                            <p:strVal val="0"/>
                                          </p:val>
                                        </p:tav>
                                      </p:tavLst>
                                    </p:anim>
                                    <p:animEffect transition="in" filter="fade">
                                      <p:cBhvr additive="repl">
                                        <p:cTn id="26" dur="500"/>
                                        <p:tgtEl>
                                          <p:spTgt spid="25602">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decel="100000" fill="hold" nodeType="clickEffect">
                                  <p:stCondLst>
                                    <p:cond delay="0"/>
                                  </p:stCondLst>
                                  <p:childTnLst>
                                    <p:set>
                                      <p:cBhvr additive="repl">
                                        <p:cTn id="30" dur="1" fill="hold">
                                          <p:stCondLst>
                                            <p:cond delay="0"/>
                                          </p:stCondLst>
                                        </p:cTn>
                                        <p:tgtEl>
                                          <p:spTgt spid="25602">
                                            <p:txEl>
                                              <p:pRg st="3" end="3"/>
                                            </p:txEl>
                                          </p:spTgt>
                                        </p:tgtEl>
                                        <p:attrNameLst>
                                          <p:attrName>style.visibility</p:attrName>
                                        </p:attrNameLst>
                                      </p:cBhvr>
                                      <p:to>
                                        <p:strVal val="visible"/>
                                      </p:to>
                                    </p:set>
                                    <p:anim calcmode="lin" valueType="num">
                                      <p:cBhvr additive="repl">
                                        <p:cTn id="31" dur="500" fill="hold"/>
                                        <p:tgtEl>
                                          <p:spTgt spid="25602">
                                            <p:txEl>
                                              <p:pRg st="3" end="3"/>
                                            </p:txEl>
                                          </p:spTgt>
                                        </p:tgtEl>
                                        <p:attrNameLst>
                                          <p:attrName>ppt_w</p:attrName>
                                        </p:attrNameLst>
                                      </p:cBhvr>
                                      <p:tavLst>
                                        <p:tav tm="100000">
                                          <p:val>
                                            <p:fltVal val="0"/>
                                          </p:val>
                                        </p:tav>
                                        <p:tav>
                                          <p:val>
                                            <p:strVal val="#ppt_w"/>
                                          </p:val>
                                        </p:tav>
                                      </p:tavLst>
                                    </p:anim>
                                    <p:anim calcmode="lin" valueType="num">
                                      <p:cBhvr additive="repl">
                                        <p:cTn id="32" dur="500" fill="hold"/>
                                        <p:tgtEl>
                                          <p:spTgt spid="25602">
                                            <p:txEl>
                                              <p:pRg st="3" end="3"/>
                                            </p:txEl>
                                          </p:spTgt>
                                        </p:tgtEl>
                                        <p:attrNameLst>
                                          <p:attrName>ppt_h</p:attrName>
                                        </p:attrNameLst>
                                      </p:cBhvr>
                                      <p:tavLst>
                                        <p:tav tm="100000">
                                          <p:val>
                                            <p:fltVal val="0"/>
                                          </p:val>
                                        </p:tav>
                                        <p:tav>
                                          <p:val>
                                            <p:strVal val="#ppt_h"/>
                                          </p:val>
                                        </p:tav>
                                      </p:tavLst>
                                    </p:anim>
                                    <p:anim calcmode="lin" valueType="num">
                                      <p:cBhvr additive="repl">
                                        <p:cTn id="33" dur="500" fill="hold"/>
                                        <p:tgtEl>
                                          <p:spTgt spid="25602">
                                            <p:txEl>
                                              <p:pRg st="3" end="3"/>
                                            </p:txEl>
                                          </p:spTgt>
                                        </p:tgtEl>
                                        <p:attrNameLst>
                                          <p:attrName>r</p:attrName>
                                        </p:attrNameLst>
                                      </p:cBhvr>
                                      <p:tavLst>
                                        <p:tav tm="100000">
                                          <p:val>
                                            <p:strVal val="360"/>
                                          </p:val>
                                        </p:tav>
                                        <p:tav>
                                          <p:val>
                                            <p:strVal val="0"/>
                                          </p:val>
                                        </p:tav>
                                      </p:tavLst>
                                    </p:anim>
                                    <p:animEffect transition="in" filter="fade">
                                      <p:cBhvr additive="repl">
                                        <p:cTn id="34" dur="500"/>
                                        <p:tgtEl>
                                          <p:spTgt spid="25602">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decel="100000" fill="hold" nodeType="clickEffect">
                                  <p:stCondLst>
                                    <p:cond delay="0"/>
                                  </p:stCondLst>
                                  <p:childTnLst>
                                    <p:set>
                                      <p:cBhvr additive="repl">
                                        <p:cTn id="38" dur="1" fill="hold">
                                          <p:stCondLst>
                                            <p:cond delay="0"/>
                                          </p:stCondLst>
                                        </p:cTn>
                                        <p:tgtEl>
                                          <p:spTgt spid="25602">
                                            <p:txEl>
                                              <p:pRg st="4" end="4"/>
                                            </p:txEl>
                                          </p:spTgt>
                                        </p:tgtEl>
                                        <p:attrNameLst>
                                          <p:attrName>style.visibility</p:attrName>
                                        </p:attrNameLst>
                                      </p:cBhvr>
                                      <p:to>
                                        <p:strVal val="visible"/>
                                      </p:to>
                                    </p:set>
                                    <p:anim calcmode="lin" valueType="num">
                                      <p:cBhvr additive="repl">
                                        <p:cTn id="39" dur="500" fill="hold"/>
                                        <p:tgtEl>
                                          <p:spTgt spid="25602">
                                            <p:txEl>
                                              <p:pRg st="4" end="4"/>
                                            </p:txEl>
                                          </p:spTgt>
                                        </p:tgtEl>
                                        <p:attrNameLst>
                                          <p:attrName>ppt_w</p:attrName>
                                        </p:attrNameLst>
                                      </p:cBhvr>
                                      <p:tavLst>
                                        <p:tav tm="100000">
                                          <p:val>
                                            <p:fltVal val="0"/>
                                          </p:val>
                                        </p:tav>
                                        <p:tav>
                                          <p:val>
                                            <p:strVal val="#ppt_w"/>
                                          </p:val>
                                        </p:tav>
                                      </p:tavLst>
                                    </p:anim>
                                    <p:anim calcmode="lin" valueType="num">
                                      <p:cBhvr additive="repl">
                                        <p:cTn id="40" dur="500" fill="hold"/>
                                        <p:tgtEl>
                                          <p:spTgt spid="25602">
                                            <p:txEl>
                                              <p:pRg st="4" end="4"/>
                                            </p:txEl>
                                          </p:spTgt>
                                        </p:tgtEl>
                                        <p:attrNameLst>
                                          <p:attrName>ppt_h</p:attrName>
                                        </p:attrNameLst>
                                      </p:cBhvr>
                                      <p:tavLst>
                                        <p:tav tm="100000">
                                          <p:val>
                                            <p:fltVal val="0"/>
                                          </p:val>
                                        </p:tav>
                                        <p:tav>
                                          <p:val>
                                            <p:strVal val="#ppt_h"/>
                                          </p:val>
                                        </p:tav>
                                      </p:tavLst>
                                    </p:anim>
                                    <p:anim calcmode="lin" valueType="num">
                                      <p:cBhvr additive="repl">
                                        <p:cTn id="41" dur="500" fill="hold"/>
                                        <p:tgtEl>
                                          <p:spTgt spid="25602">
                                            <p:txEl>
                                              <p:pRg st="4" end="4"/>
                                            </p:txEl>
                                          </p:spTgt>
                                        </p:tgtEl>
                                        <p:attrNameLst>
                                          <p:attrName>r</p:attrName>
                                        </p:attrNameLst>
                                      </p:cBhvr>
                                      <p:tavLst>
                                        <p:tav tm="100000">
                                          <p:val>
                                            <p:strVal val="360"/>
                                          </p:val>
                                        </p:tav>
                                        <p:tav>
                                          <p:val>
                                            <p:strVal val="0"/>
                                          </p:val>
                                        </p:tav>
                                      </p:tavLst>
                                    </p:anim>
                                    <p:animEffect transition="in" filter="fade">
                                      <p:cBhvr additive="repl">
                                        <p:cTn id="42" dur="500"/>
                                        <p:tgtEl>
                                          <p:spTgt spid="256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1435100" y="274638"/>
            <a:ext cx="749935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C" b="1"/>
              <a:t>EXTERNAL FINANCE</a:t>
            </a:r>
          </a:p>
        </p:txBody>
      </p:sp>
      <p:sp>
        <p:nvSpPr>
          <p:cNvPr id="26626" name="Rectangle 2"/>
          <p:cNvSpPr>
            <a:spLocks noGrp="1" noChangeArrowheads="1"/>
          </p:cNvSpPr>
          <p:nvPr>
            <p:ph idx="1"/>
          </p:nvPr>
        </p:nvSpPr>
        <p:spPr>
          <a:xfrm>
            <a:off x="1066800" y="1905000"/>
            <a:ext cx="7499350" cy="4800600"/>
          </a:xfrm>
          <a:ln/>
        </p:spPr>
        <p:txBody>
          <a:bodyPr/>
          <a:lstStyle/>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Shares – secondary market</a:t>
            </a:r>
          </a:p>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Share price – impact on company</a:t>
            </a:r>
          </a:p>
        </p:txBody>
      </p:sp>
      <p:sp>
        <p:nvSpPr>
          <p:cNvPr id="4" name="TextBox 3"/>
          <p:cNvSpPr txBox="1"/>
          <p:nvPr/>
        </p:nvSpPr>
        <p:spPr>
          <a:xfrm>
            <a:off x="285750" y="6248400"/>
            <a:ext cx="862965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AO2 </a:t>
            </a:r>
            <a:r>
              <a:rPr lang="mr-IN" dirty="0" smtClean="0"/>
              <a:t>–</a:t>
            </a:r>
            <a:r>
              <a:rPr lang="en-US" dirty="0" smtClean="0"/>
              <a:t> External sources of finance</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decel="100000" fill="hold" nodeType="clickEffect">
                                  <p:stCondLst>
                                    <p:cond delay="0"/>
                                  </p:stCondLst>
                                  <p:childTnLst>
                                    <p:set>
                                      <p:cBhvr additive="repl">
                                        <p:cTn id="6" dur="1" fill="hold">
                                          <p:stCondLst>
                                            <p:cond delay="0"/>
                                          </p:stCondLst>
                                        </p:cTn>
                                        <p:tgtEl>
                                          <p:spTgt spid="26626">
                                            <p:txEl>
                                              <p:pRg st="0" end="0"/>
                                            </p:txEl>
                                          </p:spTgt>
                                        </p:tgtEl>
                                        <p:attrNameLst>
                                          <p:attrName>style.visibility</p:attrName>
                                        </p:attrNameLst>
                                      </p:cBhvr>
                                      <p:to>
                                        <p:strVal val="visible"/>
                                      </p:to>
                                    </p:set>
                                    <p:anim calcmode="lin" valueType="num">
                                      <p:cBhvr additive="repl">
                                        <p:cTn id="7" dur="500" fill="hold"/>
                                        <p:tgtEl>
                                          <p:spTgt spid="26626">
                                            <p:txEl>
                                              <p:pRg st="0" end="0"/>
                                            </p:txEl>
                                          </p:spTgt>
                                        </p:tgtEl>
                                        <p:attrNameLst>
                                          <p:attrName>ppt_w</p:attrName>
                                        </p:attrNameLst>
                                      </p:cBhvr>
                                      <p:tavLst>
                                        <p:tav tm="100000">
                                          <p:val>
                                            <p:fltVal val="0"/>
                                          </p:val>
                                        </p:tav>
                                        <p:tav>
                                          <p:val>
                                            <p:strVal val="#ppt_w"/>
                                          </p:val>
                                        </p:tav>
                                      </p:tavLst>
                                    </p:anim>
                                    <p:anim calcmode="lin" valueType="num">
                                      <p:cBhvr additive="repl">
                                        <p:cTn id="8" dur="500" fill="hold"/>
                                        <p:tgtEl>
                                          <p:spTgt spid="26626">
                                            <p:txEl>
                                              <p:pRg st="0" end="0"/>
                                            </p:txEl>
                                          </p:spTgt>
                                        </p:tgtEl>
                                        <p:attrNameLst>
                                          <p:attrName>ppt_h</p:attrName>
                                        </p:attrNameLst>
                                      </p:cBhvr>
                                      <p:tavLst>
                                        <p:tav tm="100000">
                                          <p:val>
                                            <p:fltVal val="0"/>
                                          </p:val>
                                        </p:tav>
                                        <p:tav>
                                          <p:val>
                                            <p:strVal val="#ppt_h"/>
                                          </p:val>
                                        </p:tav>
                                      </p:tavLst>
                                    </p:anim>
                                    <p:anim calcmode="lin" valueType="num">
                                      <p:cBhvr additive="repl">
                                        <p:cTn id="9" dur="500" fill="hold"/>
                                        <p:tgtEl>
                                          <p:spTgt spid="26626">
                                            <p:txEl>
                                              <p:pRg st="0" end="0"/>
                                            </p:txEl>
                                          </p:spTgt>
                                        </p:tgtEl>
                                        <p:attrNameLst>
                                          <p:attrName>r</p:attrName>
                                        </p:attrNameLst>
                                      </p:cBhvr>
                                      <p:tavLst>
                                        <p:tav tm="100000">
                                          <p:val>
                                            <p:strVal val="360"/>
                                          </p:val>
                                        </p:tav>
                                        <p:tav>
                                          <p:val>
                                            <p:strVal val="0"/>
                                          </p:val>
                                        </p:tav>
                                      </p:tavLst>
                                    </p:anim>
                                    <p:animEffect transition="in" filter="fade">
                                      <p:cBhvr additive="repl">
                                        <p:cTn id="10" dur="500"/>
                                        <p:tgtEl>
                                          <p:spTgt spid="26626">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decel="100000" fill="hold" nodeType="clickEffect">
                                  <p:stCondLst>
                                    <p:cond delay="0"/>
                                  </p:stCondLst>
                                  <p:childTnLst>
                                    <p:set>
                                      <p:cBhvr additive="repl">
                                        <p:cTn id="14" dur="1" fill="hold">
                                          <p:stCondLst>
                                            <p:cond delay="0"/>
                                          </p:stCondLst>
                                        </p:cTn>
                                        <p:tgtEl>
                                          <p:spTgt spid="26626">
                                            <p:txEl>
                                              <p:pRg st="1" end="1"/>
                                            </p:txEl>
                                          </p:spTgt>
                                        </p:tgtEl>
                                        <p:attrNameLst>
                                          <p:attrName>style.visibility</p:attrName>
                                        </p:attrNameLst>
                                      </p:cBhvr>
                                      <p:to>
                                        <p:strVal val="visible"/>
                                      </p:to>
                                    </p:set>
                                    <p:anim calcmode="lin" valueType="num">
                                      <p:cBhvr additive="repl">
                                        <p:cTn id="15" dur="500" fill="hold"/>
                                        <p:tgtEl>
                                          <p:spTgt spid="26626">
                                            <p:txEl>
                                              <p:pRg st="1" end="1"/>
                                            </p:txEl>
                                          </p:spTgt>
                                        </p:tgtEl>
                                        <p:attrNameLst>
                                          <p:attrName>ppt_w</p:attrName>
                                        </p:attrNameLst>
                                      </p:cBhvr>
                                      <p:tavLst>
                                        <p:tav tm="100000">
                                          <p:val>
                                            <p:fltVal val="0"/>
                                          </p:val>
                                        </p:tav>
                                        <p:tav>
                                          <p:val>
                                            <p:strVal val="#ppt_w"/>
                                          </p:val>
                                        </p:tav>
                                      </p:tavLst>
                                    </p:anim>
                                    <p:anim calcmode="lin" valueType="num">
                                      <p:cBhvr additive="repl">
                                        <p:cTn id="16" dur="500" fill="hold"/>
                                        <p:tgtEl>
                                          <p:spTgt spid="26626">
                                            <p:txEl>
                                              <p:pRg st="1" end="1"/>
                                            </p:txEl>
                                          </p:spTgt>
                                        </p:tgtEl>
                                        <p:attrNameLst>
                                          <p:attrName>ppt_h</p:attrName>
                                        </p:attrNameLst>
                                      </p:cBhvr>
                                      <p:tavLst>
                                        <p:tav tm="100000">
                                          <p:val>
                                            <p:fltVal val="0"/>
                                          </p:val>
                                        </p:tav>
                                        <p:tav>
                                          <p:val>
                                            <p:strVal val="#ppt_h"/>
                                          </p:val>
                                        </p:tav>
                                      </p:tavLst>
                                    </p:anim>
                                    <p:anim calcmode="lin" valueType="num">
                                      <p:cBhvr additive="repl">
                                        <p:cTn id="17" dur="500" fill="hold"/>
                                        <p:tgtEl>
                                          <p:spTgt spid="26626">
                                            <p:txEl>
                                              <p:pRg st="1" end="1"/>
                                            </p:txEl>
                                          </p:spTgt>
                                        </p:tgtEl>
                                        <p:attrNameLst>
                                          <p:attrName>r</p:attrName>
                                        </p:attrNameLst>
                                      </p:cBhvr>
                                      <p:tavLst>
                                        <p:tav tm="100000">
                                          <p:val>
                                            <p:strVal val="360"/>
                                          </p:val>
                                        </p:tav>
                                        <p:tav>
                                          <p:val>
                                            <p:strVal val="0"/>
                                          </p:val>
                                        </p:tav>
                                      </p:tavLst>
                                    </p:anim>
                                    <p:animEffect transition="in" filter="fade">
                                      <p:cBhvr additive="repl">
                                        <p:cTn id="18" dur="500"/>
                                        <p:tgtEl>
                                          <p:spTgt spid="266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1435100" y="274638"/>
            <a:ext cx="749935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C" b="1"/>
              <a:t>EXTERNAL FINANCE</a:t>
            </a:r>
          </a:p>
        </p:txBody>
      </p:sp>
      <p:sp>
        <p:nvSpPr>
          <p:cNvPr id="27650" name="Rectangle 2"/>
          <p:cNvSpPr>
            <a:spLocks noGrp="1" noChangeArrowheads="1"/>
          </p:cNvSpPr>
          <p:nvPr>
            <p:ph idx="1"/>
          </p:nvPr>
        </p:nvSpPr>
        <p:spPr>
          <a:xfrm>
            <a:off x="990600" y="1828800"/>
            <a:ext cx="7499350" cy="4800600"/>
          </a:xfrm>
          <a:ln/>
        </p:spPr>
        <p:txBody>
          <a:bodyPr/>
          <a:lstStyle/>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b="1" u="sng" dirty="0"/>
              <a:t>Loan capital</a:t>
            </a:r>
          </a:p>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Obtained by commercial lenders, such as banks.  </a:t>
            </a:r>
          </a:p>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Mid to long-term.  Interest can be fixed or variable.</a:t>
            </a:r>
          </a:p>
        </p:txBody>
      </p:sp>
      <p:sp>
        <p:nvSpPr>
          <p:cNvPr id="4" name="TextBox 3"/>
          <p:cNvSpPr txBox="1"/>
          <p:nvPr/>
        </p:nvSpPr>
        <p:spPr>
          <a:xfrm>
            <a:off x="285750" y="6248400"/>
            <a:ext cx="862965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AO2 </a:t>
            </a:r>
            <a:r>
              <a:rPr lang="mr-IN" dirty="0" smtClean="0"/>
              <a:t>–</a:t>
            </a:r>
            <a:r>
              <a:rPr lang="en-US" dirty="0" smtClean="0"/>
              <a:t> External sources of finance</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decel="100000" fill="hold" nodeType="clickEffect">
                                  <p:stCondLst>
                                    <p:cond delay="0"/>
                                  </p:stCondLst>
                                  <p:childTnLst>
                                    <p:set>
                                      <p:cBhvr additive="repl">
                                        <p:cTn id="6" dur="1" fill="hold">
                                          <p:stCondLst>
                                            <p:cond delay="0"/>
                                          </p:stCondLst>
                                        </p:cTn>
                                        <p:tgtEl>
                                          <p:spTgt spid="27650">
                                            <p:txEl>
                                              <p:pRg st="0" end="0"/>
                                            </p:txEl>
                                          </p:spTgt>
                                        </p:tgtEl>
                                        <p:attrNameLst>
                                          <p:attrName>style.visibility</p:attrName>
                                        </p:attrNameLst>
                                      </p:cBhvr>
                                      <p:to>
                                        <p:strVal val="visible"/>
                                      </p:to>
                                    </p:set>
                                    <p:anim calcmode="lin" valueType="num">
                                      <p:cBhvr additive="repl">
                                        <p:cTn id="7" dur="500" fill="hold"/>
                                        <p:tgtEl>
                                          <p:spTgt spid="27650">
                                            <p:txEl>
                                              <p:pRg st="0" end="0"/>
                                            </p:txEl>
                                          </p:spTgt>
                                        </p:tgtEl>
                                        <p:attrNameLst>
                                          <p:attrName>ppt_w</p:attrName>
                                        </p:attrNameLst>
                                      </p:cBhvr>
                                      <p:tavLst>
                                        <p:tav tm="100000">
                                          <p:val>
                                            <p:fltVal val="0"/>
                                          </p:val>
                                        </p:tav>
                                        <p:tav>
                                          <p:val>
                                            <p:strVal val="#ppt_w"/>
                                          </p:val>
                                        </p:tav>
                                      </p:tavLst>
                                    </p:anim>
                                    <p:anim calcmode="lin" valueType="num">
                                      <p:cBhvr additive="repl">
                                        <p:cTn id="8" dur="500" fill="hold"/>
                                        <p:tgtEl>
                                          <p:spTgt spid="27650">
                                            <p:txEl>
                                              <p:pRg st="0" end="0"/>
                                            </p:txEl>
                                          </p:spTgt>
                                        </p:tgtEl>
                                        <p:attrNameLst>
                                          <p:attrName>ppt_h</p:attrName>
                                        </p:attrNameLst>
                                      </p:cBhvr>
                                      <p:tavLst>
                                        <p:tav tm="100000">
                                          <p:val>
                                            <p:fltVal val="0"/>
                                          </p:val>
                                        </p:tav>
                                        <p:tav>
                                          <p:val>
                                            <p:strVal val="#ppt_h"/>
                                          </p:val>
                                        </p:tav>
                                      </p:tavLst>
                                    </p:anim>
                                    <p:anim calcmode="lin" valueType="num">
                                      <p:cBhvr additive="repl">
                                        <p:cTn id="9" dur="500" fill="hold"/>
                                        <p:tgtEl>
                                          <p:spTgt spid="27650">
                                            <p:txEl>
                                              <p:pRg st="0" end="0"/>
                                            </p:txEl>
                                          </p:spTgt>
                                        </p:tgtEl>
                                        <p:attrNameLst>
                                          <p:attrName>r</p:attrName>
                                        </p:attrNameLst>
                                      </p:cBhvr>
                                      <p:tavLst>
                                        <p:tav tm="100000">
                                          <p:val>
                                            <p:strVal val="360"/>
                                          </p:val>
                                        </p:tav>
                                        <p:tav>
                                          <p:val>
                                            <p:strVal val="0"/>
                                          </p:val>
                                        </p:tav>
                                      </p:tavLst>
                                    </p:anim>
                                    <p:animEffect transition="in" filter="fade">
                                      <p:cBhvr additive="repl">
                                        <p:cTn id="10" dur="500"/>
                                        <p:tgtEl>
                                          <p:spTgt spid="27650">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decel="100000" fill="hold" nodeType="clickEffect">
                                  <p:stCondLst>
                                    <p:cond delay="0"/>
                                  </p:stCondLst>
                                  <p:childTnLst>
                                    <p:set>
                                      <p:cBhvr additive="repl">
                                        <p:cTn id="14" dur="1" fill="hold">
                                          <p:stCondLst>
                                            <p:cond delay="0"/>
                                          </p:stCondLst>
                                        </p:cTn>
                                        <p:tgtEl>
                                          <p:spTgt spid="27650">
                                            <p:txEl>
                                              <p:pRg st="1" end="1"/>
                                            </p:txEl>
                                          </p:spTgt>
                                        </p:tgtEl>
                                        <p:attrNameLst>
                                          <p:attrName>style.visibility</p:attrName>
                                        </p:attrNameLst>
                                      </p:cBhvr>
                                      <p:to>
                                        <p:strVal val="visible"/>
                                      </p:to>
                                    </p:set>
                                    <p:anim calcmode="lin" valueType="num">
                                      <p:cBhvr additive="repl">
                                        <p:cTn id="15" dur="500" fill="hold"/>
                                        <p:tgtEl>
                                          <p:spTgt spid="27650">
                                            <p:txEl>
                                              <p:pRg st="1" end="1"/>
                                            </p:txEl>
                                          </p:spTgt>
                                        </p:tgtEl>
                                        <p:attrNameLst>
                                          <p:attrName>ppt_w</p:attrName>
                                        </p:attrNameLst>
                                      </p:cBhvr>
                                      <p:tavLst>
                                        <p:tav tm="100000">
                                          <p:val>
                                            <p:fltVal val="0"/>
                                          </p:val>
                                        </p:tav>
                                        <p:tav>
                                          <p:val>
                                            <p:strVal val="#ppt_w"/>
                                          </p:val>
                                        </p:tav>
                                      </p:tavLst>
                                    </p:anim>
                                    <p:anim calcmode="lin" valueType="num">
                                      <p:cBhvr additive="repl">
                                        <p:cTn id="16" dur="500" fill="hold"/>
                                        <p:tgtEl>
                                          <p:spTgt spid="27650">
                                            <p:txEl>
                                              <p:pRg st="1" end="1"/>
                                            </p:txEl>
                                          </p:spTgt>
                                        </p:tgtEl>
                                        <p:attrNameLst>
                                          <p:attrName>ppt_h</p:attrName>
                                        </p:attrNameLst>
                                      </p:cBhvr>
                                      <p:tavLst>
                                        <p:tav tm="100000">
                                          <p:val>
                                            <p:fltVal val="0"/>
                                          </p:val>
                                        </p:tav>
                                        <p:tav>
                                          <p:val>
                                            <p:strVal val="#ppt_h"/>
                                          </p:val>
                                        </p:tav>
                                      </p:tavLst>
                                    </p:anim>
                                    <p:anim calcmode="lin" valueType="num">
                                      <p:cBhvr additive="repl">
                                        <p:cTn id="17" dur="500" fill="hold"/>
                                        <p:tgtEl>
                                          <p:spTgt spid="27650">
                                            <p:txEl>
                                              <p:pRg st="1" end="1"/>
                                            </p:txEl>
                                          </p:spTgt>
                                        </p:tgtEl>
                                        <p:attrNameLst>
                                          <p:attrName>r</p:attrName>
                                        </p:attrNameLst>
                                      </p:cBhvr>
                                      <p:tavLst>
                                        <p:tav tm="100000">
                                          <p:val>
                                            <p:strVal val="360"/>
                                          </p:val>
                                        </p:tav>
                                        <p:tav>
                                          <p:val>
                                            <p:strVal val="0"/>
                                          </p:val>
                                        </p:tav>
                                      </p:tavLst>
                                    </p:anim>
                                    <p:animEffect transition="in" filter="fade">
                                      <p:cBhvr additive="repl">
                                        <p:cTn id="18" dur="500"/>
                                        <p:tgtEl>
                                          <p:spTgt spid="27650">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decel="100000" fill="hold" nodeType="clickEffect">
                                  <p:stCondLst>
                                    <p:cond delay="0"/>
                                  </p:stCondLst>
                                  <p:childTnLst>
                                    <p:set>
                                      <p:cBhvr additive="repl">
                                        <p:cTn id="22" dur="1" fill="hold">
                                          <p:stCondLst>
                                            <p:cond delay="0"/>
                                          </p:stCondLst>
                                        </p:cTn>
                                        <p:tgtEl>
                                          <p:spTgt spid="27650">
                                            <p:txEl>
                                              <p:pRg st="2" end="2"/>
                                            </p:txEl>
                                          </p:spTgt>
                                        </p:tgtEl>
                                        <p:attrNameLst>
                                          <p:attrName>style.visibility</p:attrName>
                                        </p:attrNameLst>
                                      </p:cBhvr>
                                      <p:to>
                                        <p:strVal val="visible"/>
                                      </p:to>
                                    </p:set>
                                    <p:anim calcmode="lin" valueType="num">
                                      <p:cBhvr additive="repl">
                                        <p:cTn id="23" dur="500" fill="hold"/>
                                        <p:tgtEl>
                                          <p:spTgt spid="27650">
                                            <p:txEl>
                                              <p:pRg st="2" end="2"/>
                                            </p:txEl>
                                          </p:spTgt>
                                        </p:tgtEl>
                                        <p:attrNameLst>
                                          <p:attrName>ppt_w</p:attrName>
                                        </p:attrNameLst>
                                      </p:cBhvr>
                                      <p:tavLst>
                                        <p:tav tm="100000">
                                          <p:val>
                                            <p:fltVal val="0"/>
                                          </p:val>
                                        </p:tav>
                                        <p:tav>
                                          <p:val>
                                            <p:strVal val="#ppt_w"/>
                                          </p:val>
                                        </p:tav>
                                      </p:tavLst>
                                    </p:anim>
                                    <p:anim calcmode="lin" valueType="num">
                                      <p:cBhvr additive="repl">
                                        <p:cTn id="24" dur="500" fill="hold"/>
                                        <p:tgtEl>
                                          <p:spTgt spid="27650">
                                            <p:txEl>
                                              <p:pRg st="2" end="2"/>
                                            </p:txEl>
                                          </p:spTgt>
                                        </p:tgtEl>
                                        <p:attrNameLst>
                                          <p:attrName>ppt_h</p:attrName>
                                        </p:attrNameLst>
                                      </p:cBhvr>
                                      <p:tavLst>
                                        <p:tav tm="100000">
                                          <p:val>
                                            <p:fltVal val="0"/>
                                          </p:val>
                                        </p:tav>
                                        <p:tav>
                                          <p:val>
                                            <p:strVal val="#ppt_h"/>
                                          </p:val>
                                        </p:tav>
                                      </p:tavLst>
                                    </p:anim>
                                    <p:anim calcmode="lin" valueType="num">
                                      <p:cBhvr additive="repl">
                                        <p:cTn id="25" dur="500" fill="hold"/>
                                        <p:tgtEl>
                                          <p:spTgt spid="27650">
                                            <p:txEl>
                                              <p:pRg st="2" end="2"/>
                                            </p:txEl>
                                          </p:spTgt>
                                        </p:tgtEl>
                                        <p:attrNameLst>
                                          <p:attrName>r</p:attrName>
                                        </p:attrNameLst>
                                      </p:cBhvr>
                                      <p:tavLst>
                                        <p:tav tm="100000">
                                          <p:val>
                                            <p:strVal val="360"/>
                                          </p:val>
                                        </p:tav>
                                        <p:tav>
                                          <p:val>
                                            <p:strVal val="0"/>
                                          </p:val>
                                        </p:tav>
                                      </p:tavLst>
                                    </p:anim>
                                    <p:animEffect transition="in" filter="fade">
                                      <p:cBhvr additive="repl">
                                        <p:cTn id="26" dur="500"/>
                                        <p:tgtEl>
                                          <p:spTgt spid="276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1435100" y="274638"/>
            <a:ext cx="749935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C" b="1"/>
              <a:t>EXTERNAL FINANCE</a:t>
            </a:r>
          </a:p>
        </p:txBody>
      </p:sp>
      <p:sp>
        <p:nvSpPr>
          <p:cNvPr id="28674" name="Rectangle 2"/>
          <p:cNvSpPr>
            <a:spLocks noGrp="1" noChangeArrowheads="1"/>
          </p:cNvSpPr>
          <p:nvPr>
            <p:ph idx="1"/>
          </p:nvPr>
        </p:nvSpPr>
        <p:spPr>
          <a:xfrm>
            <a:off x="1066800" y="1676400"/>
            <a:ext cx="7499350" cy="4800600"/>
          </a:xfrm>
          <a:ln/>
        </p:spPr>
        <p:txBody>
          <a:bodyPr/>
          <a:lstStyle/>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b="1" u="sng" dirty="0"/>
              <a:t>Overdrafts</a:t>
            </a:r>
          </a:p>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If you have $10,000 in your bank account, how much can you spend?</a:t>
            </a:r>
          </a:p>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Commonly used when businesses have minor cash flow problems.</a:t>
            </a:r>
          </a:p>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Used as short-term source of finance. Interest is charged on </a:t>
            </a:r>
            <a:r>
              <a:rPr lang="es-EC" i="1" dirty="0"/>
              <a:t>daily basis</a:t>
            </a:r>
          </a:p>
        </p:txBody>
      </p:sp>
      <p:sp>
        <p:nvSpPr>
          <p:cNvPr id="4" name="TextBox 3"/>
          <p:cNvSpPr txBox="1"/>
          <p:nvPr/>
        </p:nvSpPr>
        <p:spPr>
          <a:xfrm>
            <a:off x="285750" y="6248400"/>
            <a:ext cx="862965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AO2 </a:t>
            </a:r>
            <a:r>
              <a:rPr lang="mr-IN" dirty="0" smtClean="0"/>
              <a:t>–</a:t>
            </a:r>
            <a:r>
              <a:rPr lang="en-US" dirty="0" smtClean="0"/>
              <a:t> External sources of finance</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decel="100000" fill="hold" nodeType="clickEffect">
                                  <p:stCondLst>
                                    <p:cond delay="0"/>
                                  </p:stCondLst>
                                  <p:childTnLst>
                                    <p:set>
                                      <p:cBhvr additive="repl">
                                        <p:cTn id="6" dur="1" fill="hold">
                                          <p:stCondLst>
                                            <p:cond delay="0"/>
                                          </p:stCondLst>
                                        </p:cTn>
                                        <p:tgtEl>
                                          <p:spTgt spid="28674">
                                            <p:txEl>
                                              <p:pRg st="0" end="0"/>
                                            </p:txEl>
                                          </p:spTgt>
                                        </p:tgtEl>
                                        <p:attrNameLst>
                                          <p:attrName>style.visibility</p:attrName>
                                        </p:attrNameLst>
                                      </p:cBhvr>
                                      <p:to>
                                        <p:strVal val="visible"/>
                                      </p:to>
                                    </p:set>
                                    <p:anim calcmode="lin" valueType="num">
                                      <p:cBhvr additive="repl">
                                        <p:cTn id="7" dur="500" fill="hold"/>
                                        <p:tgtEl>
                                          <p:spTgt spid="28674">
                                            <p:txEl>
                                              <p:pRg st="0" end="0"/>
                                            </p:txEl>
                                          </p:spTgt>
                                        </p:tgtEl>
                                        <p:attrNameLst>
                                          <p:attrName>ppt_w</p:attrName>
                                        </p:attrNameLst>
                                      </p:cBhvr>
                                      <p:tavLst>
                                        <p:tav tm="100000">
                                          <p:val>
                                            <p:fltVal val="0"/>
                                          </p:val>
                                        </p:tav>
                                        <p:tav>
                                          <p:val>
                                            <p:strVal val="#ppt_w"/>
                                          </p:val>
                                        </p:tav>
                                      </p:tavLst>
                                    </p:anim>
                                    <p:anim calcmode="lin" valueType="num">
                                      <p:cBhvr additive="repl">
                                        <p:cTn id="8" dur="500" fill="hold"/>
                                        <p:tgtEl>
                                          <p:spTgt spid="28674">
                                            <p:txEl>
                                              <p:pRg st="0" end="0"/>
                                            </p:txEl>
                                          </p:spTgt>
                                        </p:tgtEl>
                                        <p:attrNameLst>
                                          <p:attrName>ppt_h</p:attrName>
                                        </p:attrNameLst>
                                      </p:cBhvr>
                                      <p:tavLst>
                                        <p:tav tm="100000">
                                          <p:val>
                                            <p:fltVal val="0"/>
                                          </p:val>
                                        </p:tav>
                                        <p:tav>
                                          <p:val>
                                            <p:strVal val="#ppt_h"/>
                                          </p:val>
                                        </p:tav>
                                      </p:tavLst>
                                    </p:anim>
                                    <p:anim calcmode="lin" valueType="num">
                                      <p:cBhvr additive="repl">
                                        <p:cTn id="9" dur="500" fill="hold"/>
                                        <p:tgtEl>
                                          <p:spTgt spid="28674">
                                            <p:txEl>
                                              <p:pRg st="0" end="0"/>
                                            </p:txEl>
                                          </p:spTgt>
                                        </p:tgtEl>
                                        <p:attrNameLst>
                                          <p:attrName>r</p:attrName>
                                        </p:attrNameLst>
                                      </p:cBhvr>
                                      <p:tavLst>
                                        <p:tav tm="100000">
                                          <p:val>
                                            <p:strVal val="360"/>
                                          </p:val>
                                        </p:tav>
                                        <p:tav>
                                          <p:val>
                                            <p:strVal val="0"/>
                                          </p:val>
                                        </p:tav>
                                      </p:tavLst>
                                    </p:anim>
                                    <p:animEffect transition="in" filter="fade">
                                      <p:cBhvr additive="repl">
                                        <p:cTn id="10" dur="500"/>
                                        <p:tgtEl>
                                          <p:spTgt spid="28674">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decel="100000" fill="hold" nodeType="clickEffect">
                                  <p:stCondLst>
                                    <p:cond delay="0"/>
                                  </p:stCondLst>
                                  <p:childTnLst>
                                    <p:set>
                                      <p:cBhvr additive="repl">
                                        <p:cTn id="14" dur="1" fill="hold">
                                          <p:stCondLst>
                                            <p:cond delay="0"/>
                                          </p:stCondLst>
                                        </p:cTn>
                                        <p:tgtEl>
                                          <p:spTgt spid="28674">
                                            <p:txEl>
                                              <p:pRg st="1" end="1"/>
                                            </p:txEl>
                                          </p:spTgt>
                                        </p:tgtEl>
                                        <p:attrNameLst>
                                          <p:attrName>style.visibility</p:attrName>
                                        </p:attrNameLst>
                                      </p:cBhvr>
                                      <p:to>
                                        <p:strVal val="visible"/>
                                      </p:to>
                                    </p:set>
                                    <p:anim calcmode="lin" valueType="num">
                                      <p:cBhvr additive="repl">
                                        <p:cTn id="15" dur="500" fill="hold"/>
                                        <p:tgtEl>
                                          <p:spTgt spid="28674">
                                            <p:txEl>
                                              <p:pRg st="1" end="1"/>
                                            </p:txEl>
                                          </p:spTgt>
                                        </p:tgtEl>
                                        <p:attrNameLst>
                                          <p:attrName>ppt_w</p:attrName>
                                        </p:attrNameLst>
                                      </p:cBhvr>
                                      <p:tavLst>
                                        <p:tav tm="100000">
                                          <p:val>
                                            <p:fltVal val="0"/>
                                          </p:val>
                                        </p:tav>
                                        <p:tav>
                                          <p:val>
                                            <p:strVal val="#ppt_w"/>
                                          </p:val>
                                        </p:tav>
                                      </p:tavLst>
                                    </p:anim>
                                    <p:anim calcmode="lin" valueType="num">
                                      <p:cBhvr additive="repl">
                                        <p:cTn id="16" dur="500" fill="hold"/>
                                        <p:tgtEl>
                                          <p:spTgt spid="28674">
                                            <p:txEl>
                                              <p:pRg st="1" end="1"/>
                                            </p:txEl>
                                          </p:spTgt>
                                        </p:tgtEl>
                                        <p:attrNameLst>
                                          <p:attrName>ppt_h</p:attrName>
                                        </p:attrNameLst>
                                      </p:cBhvr>
                                      <p:tavLst>
                                        <p:tav tm="100000">
                                          <p:val>
                                            <p:fltVal val="0"/>
                                          </p:val>
                                        </p:tav>
                                        <p:tav>
                                          <p:val>
                                            <p:strVal val="#ppt_h"/>
                                          </p:val>
                                        </p:tav>
                                      </p:tavLst>
                                    </p:anim>
                                    <p:anim calcmode="lin" valueType="num">
                                      <p:cBhvr additive="repl">
                                        <p:cTn id="17" dur="500" fill="hold"/>
                                        <p:tgtEl>
                                          <p:spTgt spid="28674">
                                            <p:txEl>
                                              <p:pRg st="1" end="1"/>
                                            </p:txEl>
                                          </p:spTgt>
                                        </p:tgtEl>
                                        <p:attrNameLst>
                                          <p:attrName>r</p:attrName>
                                        </p:attrNameLst>
                                      </p:cBhvr>
                                      <p:tavLst>
                                        <p:tav tm="100000">
                                          <p:val>
                                            <p:strVal val="360"/>
                                          </p:val>
                                        </p:tav>
                                        <p:tav>
                                          <p:val>
                                            <p:strVal val="0"/>
                                          </p:val>
                                        </p:tav>
                                      </p:tavLst>
                                    </p:anim>
                                    <p:animEffect transition="in" filter="fade">
                                      <p:cBhvr additive="repl">
                                        <p:cTn id="18" dur="500"/>
                                        <p:tgtEl>
                                          <p:spTgt spid="28674">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decel="100000" fill="hold" nodeType="clickEffect">
                                  <p:stCondLst>
                                    <p:cond delay="0"/>
                                  </p:stCondLst>
                                  <p:childTnLst>
                                    <p:set>
                                      <p:cBhvr additive="repl">
                                        <p:cTn id="22" dur="1" fill="hold">
                                          <p:stCondLst>
                                            <p:cond delay="0"/>
                                          </p:stCondLst>
                                        </p:cTn>
                                        <p:tgtEl>
                                          <p:spTgt spid="28674">
                                            <p:txEl>
                                              <p:pRg st="2" end="2"/>
                                            </p:txEl>
                                          </p:spTgt>
                                        </p:tgtEl>
                                        <p:attrNameLst>
                                          <p:attrName>style.visibility</p:attrName>
                                        </p:attrNameLst>
                                      </p:cBhvr>
                                      <p:to>
                                        <p:strVal val="visible"/>
                                      </p:to>
                                    </p:set>
                                    <p:anim calcmode="lin" valueType="num">
                                      <p:cBhvr additive="repl">
                                        <p:cTn id="23" dur="500" fill="hold"/>
                                        <p:tgtEl>
                                          <p:spTgt spid="28674">
                                            <p:txEl>
                                              <p:pRg st="2" end="2"/>
                                            </p:txEl>
                                          </p:spTgt>
                                        </p:tgtEl>
                                        <p:attrNameLst>
                                          <p:attrName>ppt_w</p:attrName>
                                        </p:attrNameLst>
                                      </p:cBhvr>
                                      <p:tavLst>
                                        <p:tav tm="100000">
                                          <p:val>
                                            <p:fltVal val="0"/>
                                          </p:val>
                                        </p:tav>
                                        <p:tav>
                                          <p:val>
                                            <p:strVal val="#ppt_w"/>
                                          </p:val>
                                        </p:tav>
                                      </p:tavLst>
                                    </p:anim>
                                    <p:anim calcmode="lin" valueType="num">
                                      <p:cBhvr additive="repl">
                                        <p:cTn id="24" dur="500" fill="hold"/>
                                        <p:tgtEl>
                                          <p:spTgt spid="28674">
                                            <p:txEl>
                                              <p:pRg st="2" end="2"/>
                                            </p:txEl>
                                          </p:spTgt>
                                        </p:tgtEl>
                                        <p:attrNameLst>
                                          <p:attrName>ppt_h</p:attrName>
                                        </p:attrNameLst>
                                      </p:cBhvr>
                                      <p:tavLst>
                                        <p:tav tm="100000">
                                          <p:val>
                                            <p:fltVal val="0"/>
                                          </p:val>
                                        </p:tav>
                                        <p:tav>
                                          <p:val>
                                            <p:strVal val="#ppt_h"/>
                                          </p:val>
                                        </p:tav>
                                      </p:tavLst>
                                    </p:anim>
                                    <p:anim calcmode="lin" valueType="num">
                                      <p:cBhvr additive="repl">
                                        <p:cTn id="25" dur="500" fill="hold"/>
                                        <p:tgtEl>
                                          <p:spTgt spid="28674">
                                            <p:txEl>
                                              <p:pRg st="2" end="2"/>
                                            </p:txEl>
                                          </p:spTgt>
                                        </p:tgtEl>
                                        <p:attrNameLst>
                                          <p:attrName>r</p:attrName>
                                        </p:attrNameLst>
                                      </p:cBhvr>
                                      <p:tavLst>
                                        <p:tav tm="100000">
                                          <p:val>
                                            <p:strVal val="360"/>
                                          </p:val>
                                        </p:tav>
                                        <p:tav>
                                          <p:val>
                                            <p:strVal val="0"/>
                                          </p:val>
                                        </p:tav>
                                      </p:tavLst>
                                    </p:anim>
                                    <p:animEffect transition="in" filter="fade">
                                      <p:cBhvr additive="repl">
                                        <p:cTn id="26" dur="500"/>
                                        <p:tgtEl>
                                          <p:spTgt spid="28674">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decel="100000" fill="hold" nodeType="clickEffect">
                                  <p:stCondLst>
                                    <p:cond delay="0"/>
                                  </p:stCondLst>
                                  <p:childTnLst>
                                    <p:set>
                                      <p:cBhvr additive="repl">
                                        <p:cTn id="30" dur="1" fill="hold">
                                          <p:stCondLst>
                                            <p:cond delay="0"/>
                                          </p:stCondLst>
                                        </p:cTn>
                                        <p:tgtEl>
                                          <p:spTgt spid="28674">
                                            <p:txEl>
                                              <p:pRg st="3" end="3"/>
                                            </p:txEl>
                                          </p:spTgt>
                                        </p:tgtEl>
                                        <p:attrNameLst>
                                          <p:attrName>style.visibility</p:attrName>
                                        </p:attrNameLst>
                                      </p:cBhvr>
                                      <p:to>
                                        <p:strVal val="visible"/>
                                      </p:to>
                                    </p:set>
                                    <p:anim calcmode="lin" valueType="num">
                                      <p:cBhvr additive="repl">
                                        <p:cTn id="31" dur="500" fill="hold"/>
                                        <p:tgtEl>
                                          <p:spTgt spid="28674">
                                            <p:txEl>
                                              <p:pRg st="3" end="3"/>
                                            </p:txEl>
                                          </p:spTgt>
                                        </p:tgtEl>
                                        <p:attrNameLst>
                                          <p:attrName>ppt_w</p:attrName>
                                        </p:attrNameLst>
                                      </p:cBhvr>
                                      <p:tavLst>
                                        <p:tav tm="100000">
                                          <p:val>
                                            <p:fltVal val="0"/>
                                          </p:val>
                                        </p:tav>
                                        <p:tav>
                                          <p:val>
                                            <p:strVal val="#ppt_w"/>
                                          </p:val>
                                        </p:tav>
                                      </p:tavLst>
                                    </p:anim>
                                    <p:anim calcmode="lin" valueType="num">
                                      <p:cBhvr additive="repl">
                                        <p:cTn id="32" dur="500" fill="hold"/>
                                        <p:tgtEl>
                                          <p:spTgt spid="28674">
                                            <p:txEl>
                                              <p:pRg st="3" end="3"/>
                                            </p:txEl>
                                          </p:spTgt>
                                        </p:tgtEl>
                                        <p:attrNameLst>
                                          <p:attrName>ppt_h</p:attrName>
                                        </p:attrNameLst>
                                      </p:cBhvr>
                                      <p:tavLst>
                                        <p:tav tm="100000">
                                          <p:val>
                                            <p:fltVal val="0"/>
                                          </p:val>
                                        </p:tav>
                                        <p:tav>
                                          <p:val>
                                            <p:strVal val="#ppt_h"/>
                                          </p:val>
                                        </p:tav>
                                      </p:tavLst>
                                    </p:anim>
                                    <p:anim calcmode="lin" valueType="num">
                                      <p:cBhvr additive="repl">
                                        <p:cTn id="33" dur="500" fill="hold"/>
                                        <p:tgtEl>
                                          <p:spTgt spid="28674">
                                            <p:txEl>
                                              <p:pRg st="3" end="3"/>
                                            </p:txEl>
                                          </p:spTgt>
                                        </p:tgtEl>
                                        <p:attrNameLst>
                                          <p:attrName>r</p:attrName>
                                        </p:attrNameLst>
                                      </p:cBhvr>
                                      <p:tavLst>
                                        <p:tav tm="100000">
                                          <p:val>
                                            <p:strVal val="360"/>
                                          </p:val>
                                        </p:tav>
                                        <p:tav>
                                          <p:val>
                                            <p:strVal val="0"/>
                                          </p:val>
                                        </p:tav>
                                      </p:tavLst>
                                    </p:anim>
                                    <p:animEffect transition="in" filter="fade">
                                      <p:cBhvr additive="repl">
                                        <p:cTn id="34" dur="500"/>
                                        <p:tgtEl>
                                          <p:spTgt spid="286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435100" y="274638"/>
            <a:ext cx="749935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C" b="1"/>
              <a:t>EXTERNAL FINANCE</a:t>
            </a:r>
          </a:p>
        </p:txBody>
      </p:sp>
      <p:sp>
        <p:nvSpPr>
          <p:cNvPr id="29698" name="Rectangle 2"/>
          <p:cNvSpPr>
            <a:spLocks noGrp="1" noChangeArrowheads="1"/>
          </p:cNvSpPr>
          <p:nvPr>
            <p:ph idx="1"/>
          </p:nvPr>
        </p:nvSpPr>
        <p:spPr>
          <a:xfrm>
            <a:off x="1066800" y="1828800"/>
            <a:ext cx="7499350" cy="4800600"/>
          </a:xfrm>
          <a:ln/>
        </p:spPr>
        <p:txBody>
          <a:bodyPr/>
          <a:lstStyle/>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b="1" u="sng" dirty="0"/>
              <a:t>Trade credit</a:t>
            </a:r>
          </a:p>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‘buy now &amp; pay later’</a:t>
            </a:r>
          </a:p>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Debtors – Creditors</a:t>
            </a:r>
          </a:p>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Creditors usually allow between 30-60 days for their customers to pay.</a:t>
            </a:r>
          </a:p>
        </p:txBody>
      </p:sp>
      <p:sp>
        <p:nvSpPr>
          <p:cNvPr id="4" name="TextBox 3"/>
          <p:cNvSpPr txBox="1"/>
          <p:nvPr/>
        </p:nvSpPr>
        <p:spPr>
          <a:xfrm>
            <a:off x="285750" y="6248400"/>
            <a:ext cx="862965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AO2 </a:t>
            </a:r>
            <a:r>
              <a:rPr lang="mr-IN" dirty="0" smtClean="0"/>
              <a:t>–</a:t>
            </a:r>
            <a:r>
              <a:rPr lang="en-US" dirty="0" smtClean="0"/>
              <a:t> External sources of finance</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decel="100000" fill="hold" nodeType="clickEffect">
                                  <p:stCondLst>
                                    <p:cond delay="0"/>
                                  </p:stCondLst>
                                  <p:childTnLst>
                                    <p:set>
                                      <p:cBhvr additive="repl">
                                        <p:cTn id="6" dur="1" fill="hold">
                                          <p:stCondLst>
                                            <p:cond delay="0"/>
                                          </p:stCondLst>
                                        </p:cTn>
                                        <p:tgtEl>
                                          <p:spTgt spid="29698">
                                            <p:txEl>
                                              <p:pRg st="0" end="0"/>
                                            </p:txEl>
                                          </p:spTgt>
                                        </p:tgtEl>
                                        <p:attrNameLst>
                                          <p:attrName>style.visibility</p:attrName>
                                        </p:attrNameLst>
                                      </p:cBhvr>
                                      <p:to>
                                        <p:strVal val="visible"/>
                                      </p:to>
                                    </p:set>
                                    <p:anim calcmode="lin" valueType="num">
                                      <p:cBhvr additive="repl">
                                        <p:cTn id="7" dur="500" fill="hold"/>
                                        <p:tgtEl>
                                          <p:spTgt spid="29698">
                                            <p:txEl>
                                              <p:pRg st="0" end="0"/>
                                            </p:txEl>
                                          </p:spTgt>
                                        </p:tgtEl>
                                        <p:attrNameLst>
                                          <p:attrName>ppt_w</p:attrName>
                                        </p:attrNameLst>
                                      </p:cBhvr>
                                      <p:tavLst>
                                        <p:tav tm="100000">
                                          <p:val>
                                            <p:fltVal val="0"/>
                                          </p:val>
                                        </p:tav>
                                        <p:tav>
                                          <p:val>
                                            <p:strVal val="#ppt_w"/>
                                          </p:val>
                                        </p:tav>
                                      </p:tavLst>
                                    </p:anim>
                                    <p:anim calcmode="lin" valueType="num">
                                      <p:cBhvr additive="repl">
                                        <p:cTn id="8" dur="500" fill="hold"/>
                                        <p:tgtEl>
                                          <p:spTgt spid="29698">
                                            <p:txEl>
                                              <p:pRg st="0" end="0"/>
                                            </p:txEl>
                                          </p:spTgt>
                                        </p:tgtEl>
                                        <p:attrNameLst>
                                          <p:attrName>ppt_h</p:attrName>
                                        </p:attrNameLst>
                                      </p:cBhvr>
                                      <p:tavLst>
                                        <p:tav tm="100000">
                                          <p:val>
                                            <p:fltVal val="0"/>
                                          </p:val>
                                        </p:tav>
                                        <p:tav>
                                          <p:val>
                                            <p:strVal val="#ppt_h"/>
                                          </p:val>
                                        </p:tav>
                                      </p:tavLst>
                                    </p:anim>
                                    <p:anim calcmode="lin" valueType="num">
                                      <p:cBhvr additive="repl">
                                        <p:cTn id="9" dur="500" fill="hold"/>
                                        <p:tgtEl>
                                          <p:spTgt spid="29698">
                                            <p:txEl>
                                              <p:pRg st="0" end="0"/>
                                            </p:txEl>
                                          </p:spTgt>
                                        </p:tgtEl>
                                        <p:attrNameLst>
                                          <p:attrName>r</p:attrName>
                                        </p:attrNameLst>
                                      </p:cBhvr>
                                      <p:tavLst>
                                        <p:tav tm="100000">
                                          <p:val>
                                            <p:strVal val="360"/>
                                          </p:val>
                                        </p:tav>
                                        <p:tav>
                                          <p:val>
                                            <p:strVal val="0"/>
                                          </p:val>
                                        </p:tav>
                                      </p:tavLst>
                                    </p:anim>
                                    <p:animEffect transition="in" filter="fade">
                                      <p:cBhvr additive="repl">
                                        <p:cTn id="10" dur="500"/>
                                        <p:tgtEl>
                                          <p:spTgt spid="29698">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decel="100000" fill="hold" nodeType="clickEffect">
                                  <p:stCondLst>
                                    <p:cond delay="0"/>
                                  </p:stCondLst>
                                  <p:childTnLst>
                                    <p:set>
                                      <p:cBhvr additive="repl">
                                        <p:cTn id="14" dur="1" fill="hold">
                                          <p:stCondLst>
                                            <p:cond delay="0"/>
                                          </p:stCondLst>
                                        </p:cTn>
                                        <p:tgtEl>
                                          <p:spTgt spid="29698">
                                            <p:txEl>
                                              <p:pRg st="1" end="1"/>
                                            </p:txEl>
                                          </p:spTgt>
                                        </p:tgtEl>
                                        <p:attrNameLst>
                                          <p:attrName>style.visibility</p:attrName>
                                        </p:attrNameLst>
                                      </p:cBhvr>
                                      <p:to>
                                        <p:strVal val="visible"/>
                                      </p:to>
                                    </p:set>
                                    <p:anim calcmode="lin" valueType="num">
                                      <p:cBhvr additive="repl">
                                        <p:cTn id="15" dur="500" fill="hold"/>
                                        <p:tgtEl>
                                          <p:spTgt spid="29698">
                                            <p:txEl>
                                              <p:pRg st="1" end="1"/>
                                            </p:txEl>
                                          </p:spTgt>
                                        </p:tgtEl>
                                        <p:attrNameLst>
                                          <p:attrName>ppt_w</p:attrName>
                                        </p:attrNameLst>
                                      </p:cBhvr>
                                      <p:tavLst>
                                        <p:tav tm="100000">
                                          <p:val>
                                            <p:fltVal val="0"/>
                                          </p:val>
                                        </p:tav>
                                        <p:tav>
                                          <p:val>
                                            <p:strVal val="#ppt_w"/>
                                          </p:val>
                                        </p:tav>
                                      </p:tavLst>
                                    </p:anim>
                                    <p:anim calcmode="lin" valueType="num">
                                      <p:cBhvr additive="repl">
                                        <p:cTn id="16" dur="500" fill="hold"/>
                                        <p:tgtEl>
                                          <p:spTgt spid="29698">
                                            <p:txEl>
                                              <p:pRg st="1" end="1"/>
                                            </p:txEl>
                                          </p:spTgt>
                                        </p:tgtEl>
                                        <p:attrNameLst>
                                          <p:attrName>ppt_h</p:attrName>
                                        </p:attrNameLst>
                                      </p:cBhvr>
                                      <p:tavLst>
                                        <p:tav tm="100000">
                                          <p:val>
                                            <p:fltVal val="0"/>
                                          </p:val>
                                        </p:tav>
                                        <p:tav>
                                          <p:val>
                                            <p:strVal val="#ppt_h"/>
                                          </p:val>
                                        </p:tav>
                                      </p:tavLst>
                                    </p:anim>
                                    <p:anim calcmode="lin" valueType="num">
                                      <p:cBhvr additive="repl">
                                        <p:cTn id="17" dur="500" fill="hold"/>
                                        <p:tgtEl>
                                          <p:spTgt spid="29698">
                                            <p:txEl>
                                              <p:pRg st="1" end="1"/>
                                            </p:txEl>
                                          </p:spTgt>
                                        </p:tgtEl>
                                        <p:attrNameLst>
                                          <p:attrName>r</p:attrName>
                                        </p:attrNameLst>
                                      </p:cBhvr>
                                      <p:tavLst>
                                        <p:tav tm="100000">
                                          <p:val>
                                            <p:strVal val="360"/>
                                          </p:val>
                                        </p:tav>
                                        <p:tav>
                                          <p:val>
                                            <p:strVal val="0"/>
                                          </p:val>
                                        </p:tav>
                                      </p:tavLst>
                                    </p:anim>
                                    <p:animEffect transition="in" filter="fade">
                                      <p:cBhvr additive="repl">
                                        <p:cTn id="18" dur="500"/>
                                        <p:tgtEl>
                                          <p:spTgt spid="29698">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decel="100000" fill="hold" nodeType="clickEffect">
                                  <p:stCondLst>
                                    <p:cond delay="0"/>
                                  </p:stCondLst>
                                  <p:childTnLst>
                                    <p:set>
                                      <p:cBhvr additive="repl">
                                        <p:cTn id="22" dur="1" fill="hold">
                                          <p:stCondLst>
                                            <p:cond delay="0"/>
                                          </p:stCondLst>
                                        </p:cTn>
                                        <p:tgtEl>
                                          <p:spTgt spid="29698">
                                            <p:txEl>
                                              <p:pRg st="2" end="2"/>
                                            </p:txEl>
                                          </p:spTgt>
                                        </p:tgtEl>
                                        <p:attrNameLst>
                                          <p:attrName>style.visibility</p:attrName>
                                        </p:attrNameLst>
                                      </p:cBhvr>
                                      <p:to>
                                        <p:strVal val="visible"/>
                                      </p:to>
                                    </p:set>
                                    <p:anim calcmode="lin" valueType="num">
                                      <p:cBhvr additive="repl">
                                        <p:cTn id="23" dur="500" fill="hold"/>
                                        <p:tgtEl>
                                          <p:spTgt spid="29698">
                                            <p:txEl>
                                              <p:pRg st="2" end="2"/>
                                            </p:txEl>
                                          </p:spTgt>
                                        </p:tgtEl>
                                        <p:attrNameLst>
                                          <p:attrName>ppt_w</p:attrName>
                                        </p:attrNameLst>
                                      </p:cBhvr>
                                      <p:tavLst>
                                        <p:tav tm="100000">
                                          <p:val>
                                            <p:fltVal val="0"/>
                                          </p:val>
                                        </p:tav>
                                        <p:tav>
                                          <p:val>
                                            <p:strVal val="#ppt_w"/>
                                          </p:val>
                                        </p:tav>
                                      </p:tavLst>
                                    </p:anim>
                                    <p:anim calcmode="lin" valueType="num">
                                      <p:cBhvr additive="repl">
                                        <p:cTn id="24" dur="500" fill="hold"/>
                                        <p:tgtEl>
                                          <p:spTgt spid="29698">
                                            <p:txEl>
                                              <p:pRg st="2" end="2"/>
                                            </p:txEl>
                                          </p:spTgt>
                                        </p:tgtEl>
                                        <p:attrNameLst>
                                          <p:attrName>ppt_h</p:attrName>
                                        </p:attrNameLst>
                                      </p:cBhvr>
                                      <p:tavLst>
                                        <p:tav tm="100000">
                                          <p:val>
                                            <p:fltVal val="0"/>
                                          </p:val>
                                        </p:tav>
                                        <p:tav>
                                          <p:val>
                                            <p:strVal val="#ppt_h"/>
                                          </p:val>
                                        </p:tav>
                                      </p:tavLst>
                                    </p:anim>
                                    <p:anim calcmode="lin" valueType="num">
                                      <p:cBhvr additive="repl">
                                        <p:cTn id="25" dur="500" fill="hold"/>
                                        <p:tgtEl>
                                          <p:spTgt spid="29698">
                                            <p:txEl>
                                              <p:pRg st="2" end="2"/>
                                            </p:txEl>
                                          </p:spTgt>
                                        </p:tgtEl>
                                        <p:attrNameLst>
                                          <p:attrName>r</p:attrName>
                                        </p:attrNameLst>
                                      </p:cBhvr>
                                      <p:tavLst>
                                        <p:tav tm="100000">
                                          <p:val>
                                            <p:strVal val="360"/>
                                          </p:val>
                                        </p:tav>
                                        <p:tav>
                                          <p:val>
                                            <p:strVal val="0"/>
                                          </p:val>
                                        </p:tav>
                                      </p:tavLst>
                                    </p:anim>
                                    <p:animEffect transition="in" filter="fade">
                                      <p:cBhvr additive="repl">
                                        <p:cTn id="26" dur="500"/>
                                        <p:tgtEl>
                                          <p:spTgt spid="29698">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decel="100000" fill="hold" nodeType="clickEffect">
                                  <p:stCondLst>
                                    <p:cond delay="0"/>
                                  </p:stCondLst>
                                  <p:childTnLst>
                                    <p:set>
                                      <p:cBhvr additive="repl">
                                        <p:cTn id="30" dur="1" fill="hold">
                                          <p:stCondLst>
                                            <p:cond delay="0"/>
                                          </p:stCondLst>
                                        </p:cTn>
                                        <p:tgtEl>
                                          <p:spTgt spid="29698">
                                            <p:txEl>
                                              <p:pRg st="3" end="3"/>
                                            </p:txEl>
                                          </p:spTgt>
                                        </p:tgtEl>
                                        <p:attrNameLst>
                                          <p:attrName>style.visibility</p:attrName>
                                        </p:attrNameLst>
                                      </p:cBhvr>
                                      <p:to>
                                        <p:strVal val="visible"/>
                                      </p:to>
                                    </p:set>
                                    <p:anim calcmode="lin" valueType="num">
                                      <p:cBhvr additive="repl">
                                        <p:cTn id="31" dur="500" fill="hold"/>
                                        <p:tgtEl>
                                          <p:spTgt spid="29698">
                                            <p:txEl>
                                              <p:pRg st="3" end="3"/>
                                            </p:txEl>
                                          </p:spTgt>
                                        </p:tgtEl>
                                        <p:attrNameLst>
                                          <p:attrName>ppt_w</p:attrName>
                                        </p:attrNameLst>
                                      </p:cBhvr>
                                      <p:tavLst>
                                        <p:tav tm="100000">
                                          <p:val>
                                            <p:fltVal val="0"/>
                                          </p:val>
                                        </p:tav>
                                        <p:tav>
                                          <p:val>
                                            <p:strVal val="#ppt_w"/>
                                          </p:val>
                                        </p:tav>
                                      </p:tavLst>
                                    </p:anim>
                                    <p:anim calcmode="lin" valueType="num">
                                      <p:cBhvr additive="repl">
                                        <p:cTn id="32" dur="500" fill="hold"/>
                                        <p:tgtEl>
                                          <p:spTgt spid="29698">
                                            <p:txEl>
                                              <p:pRg st="3" end="3"/>
                                            </p:txEl>
                                          </p:spTgt>
                                        </p:tgtEl>
                                        <p:attrNameLst>
                                          <p:attrName>ppt_h</p:attrName>
                                        </p:attrNameLst>
                                      </p:cBhvr>
                                      <p:tavLst>
                                        <p:tav tm="100000">
                                          <p:val>
                                            <p:fltVal val="0"/>
                                          </p:val>
                                        </p:tav>
                                        <p:tav>
                                          <p:val>
                                            <p:strVal val="#ppt_h"/>
                                          </p:val>
                                        </p:tav>
                                      </p:tavLst>
                                    </p:anim>
                                    <p:anim calcmode="lin" valueType="num">
                                      <p:cBhvr additive="repl">
                                        <p:cTn id="33" dur="500" fill="hold"/>
                                        <p:tgtEl>
                                          <p:spTgt spid="29698">
                                            <p:txEl>
                                              <p:pRg st="3" end="3"/>
                                            </p:txEl>
                                          </p:spTgt>
                                        </p:tgtEl>
                                        <p:attrNameLst>
                                          <p:attrName>r</p:attrName>
                                        </p:attrNameLst>
                                      </p:cBhvr>
                                      <p:tavLst>
                                        <p:tav tm="100000">
                                          <p:val>
                                            <p:strVal val="360"/>
                                          </p:val>
                                        </p:tav>
                                        <p:tav>
                                          <p:val>
                                            <p:strVal val="0"/>
                                          </p:val>
                                        </p:tav>
                                      </p:tavLst>
                                    </p:anim>
                                    <p:animEffect transition="in" filter="fade">
                                      <p:cBhvr additive="repl">
                                        <p:cTn id="34" dur="500"/>
                                        <p:tgtEl>
                                          <p:spTgt spid="296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1079500" y="204788"/>
            <a:ext cx="7854950" cy="12827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C" sz="3900" b="1"/>
              <a:t>Categorization </a:t>
            </a:r>
            <a:r>
              <a:rPr lang="es-EC" sz="2800"/>
              <a:t>(in terms of purpose)</a:t>
            </a:r>
          </a:p>
        </p:txBody>
      </p:sp>
      <p:sp>
        <p:nvSpPr>
          <p:cNvPr id="11266" name="Rectangle 2"/>
          <p:cNvSpPr>
            <a:spLocks noGrp="1" noChangeArrowheads="1"/>
          </p:cNvSpPr>
          <p:nvPr>
            <p:ph idx="1"/>
          </p:nvPr>
        </p:nvSpPr>
        <p:spPr>
          <a:xfrm>
            <a:off x="1447800" y="1676400"/>
            <a:ext cx="7499350" cy="4800600"/>
          </a:xfrm>
          <a:ln/>
        </p:spPr>
        <p:txBody>
          <a:bodyPr/>
          <a:lstStyle/>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b="1" u="sng" dirty="0"/>
              <a:t>Capital expenditure</a:t>
            </a:r>
          </a:p>
          <a:p>
            <a:pPr marL="350838" indent="-280988">
              <a:buClrTx/>
              <a:buSzPct val="80000"/>
              <a:buFontTx/>
              <a:buNone/>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Spent on purchasing </a:t>
            </a:r>
            <a:r>
              <a:rPr lang="es-EC" i="1" dirty="0"/>
              <a:t>fixed assets.</a:t>
            </a:r>
          </a:p>
          <a:p>
            <a:pPr marL="350838" indent="-280988">
              <a:buClrTx/>
              <a:buSzPct val="80000"/>
              <a:buFontTx/>
              <a:buNone/>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endParaRPr lang="es-EC" dirty="0"/>
          </a:p>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Since fixed assets tend to be expensive, sources of finance for capital expenditure tend to come from mid and long-term sources.</a:t>
            </a:r>
          </a:p>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Fixed assets provide </a:t>
            </a:r>
            <a:r>
              <a:rPr lang="es-EC" i="1" dirty="0"/>
              <a:t>collateral.  </a:t>
            </a:r>
            <a:r>
              <a:rPr lang="es-EC" dirty="0"/>
              <a:t>Subject to </a:t>
            </a:r>
            <a:r>
              <a:rPr lang="es-EC" i="1" dirty="0"/>
              <a:t>depreciation</a:t>
            </a:r>
          </a:p>
        </p:txBody>
      </p:sp>
      <p:sp>
        <p:nvSpPr>
          <p:cNvPr id="4" name="TextBox 3"/>
          <p:cNvSpPr txBox="1"/>
          <p:nvPr/>
        </p:nvSpPr>
        <p:spPr>
          <a:xfrm>
            <a:off x="285750" y="6172200"/>
            <a:ext cx="862965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mtClean="0"/>
              <a:t>AO2 - Role </a:t>
            </a:r>
            <a:r>
              <a:rPr lang="en-US" dirty="0" smtClean="0"/>
              <a:t>of finance for Business</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decel="100000" fill="hold" nodeType="clickEffect">
                                  <p:stCondLst>
                                    <p:cond delay="0"/>
                                  </p:stCondLst>
                                  <p:childTnLst>
                                    <p:set>
                                      <p:cBhvr additive="repl">
                                        <p:cTn id="6" dur="1" fill="hold">
                                          <p:stCondLst>
                                            <p:cond delay="0"/>
                                          </p:stCondLst>
                                        </p:cTn>
                                        <p:tgtEl>
                                          <p:spTgt spid="11266">
                                            <p:txEl>
                                              <p:pRg st="0" end="0"/>
                                            </p:txEl>
                                          </p:spTgt>
                                        </p:tgtEl>
                                        <p:attrNameLst>
                                          <p:attrName>style.visibility</p:attrName>
                                        </p:attrNameLst>
                                      </p:cBhvr>
                                      <p:to>
                                        <p:strVal val="visible"/>
                                      </p:to>
                                    </p:set>
                                    <p:anim calcmode="lin" valueType="num">
                                      <p:cBhvr additive="repl">
                                        <p:cTn id="7" dur="500" fill="hold"/>
                                        <p:tgtEl>
                                          <p:spTgt spid="11266">
                                            <p:txEl>
                                              <p:pRg st="0" end="0"/>
                                            </p:txEl>
                                          </p:spTgt>
                                        </p:tgtEl>
                                        <p:attrNameLst>
                                          <p:attrName>ppt_w</p:attrName>
                                        </p:attrNameLst>
                                      </p:cBhvr>
                                      <p:tavLst>
                                        <p:tav tm="100000">
                                          <p:val>
                                            <p:fltVal val="0"/>
                                          </p:val>
                                        </p:tav>
                                        <p:tav>
                                          <p:val>
                                            <p:strVal val="#ppt_w"/>
                                          </p:val>
                                        </p:tav>
                                      </p:tavLst>
                                    </p:anim>
                                    <p:anim calcmode="lin" valueType="num">
                                      <p:cBhvr additive="repl">
                                        <p:cTn id="8" dur="500" fill="hold"/>
                                        <p:tgtEl>
                                          <p:spTgt spid="11266">
                                            <p:txEl>
                                              <p:pRg st="0" end="0"/>
                                            </p:txEl>
                                          </p:spTgt>
                                        </p:tgtEl>
                                        <p:attrNameLst>
                                          <p:attrName>ppt_h</p:attrName>
                                        </p:attrNameLst>
                                      </p:cBhvr>
                                      <p:tavLst>
                                        <p:tav tm="100000">
                                          <p:val>
                                            <p:fltVal val="0"/>
                                          </p:val>
                                        </p:tav>
                                        <p:tav>
                                          <p:val>
                                            <p:strVal val="#ppt_h"/>
                                          </p:val>
                                        </p:tav>
                                      </p:tavLst>
                                    </p:anim>
                                    <p:anim calcmode="lin" valueType="num">
                                      <p:cBhvr additive="repl">
                                        <p:cTn id="9" dur="500" fill="hold"/>
                                        <p:tgtEl>
                                          <p:spTgt spid="11266">
                                            <p:txEl>
                                              <p:pRg st="0" end="0"/>
                                            </p:txEl>
                                          </p:spTgt>
                                        </p:tgtEl>
                                        <p:attrNameLst>
                                          <p:attrName>r</p:attrName>
                                        </p:attrNameLst>
                                      </p:cBhvr>
                                      <p:tavLst>
                                        <p:tav tm="100000">
                                          <p:val>
                                            <p:strVal val="360"/>
                                          </p:val>
                                        </p:tav>
                                        <p:tav>
                                          <p:val>
                                            <p:strVal val="0"/>
                                          </p:val>
                                        </p:tav>
                                      </p:tavLst>
                                    </p:anim>
                                    <p:animEffect transition="in" filter="fade">
                                      <p:cBhvr additive="repl">
                                        <p:cTn id="10" dur="500"/>
                                        <p:tgtEl>
                                          <p:spTgt spid="11266">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decel="100000" fill="hold" nodeType="clickEffect">
                                  <p:stCondLst>
                                    <p:cond delay="0"/>
                                  </p:stCondLst>
                                  <p:childTnLst>
                                    <p:set>
                                      <p:cBhvr additive="repl">
                                        <p:cTn id="14" dur="1" fill="hold">
                                          <p:stCondLst>
                                            <p:cond delay="0"/>
                                          </p:stCondLst>
                                        </p:cTn>
                                        <p:tgtEl>
                                          <p:spTgt spid="11266">
                                            <p:txEl>
                                              <p:pRg st="1" end="1"/>
                                            </p:txEl>
                                          </p:spTgt>
                                        </p:tgtEl>
                                        <p:attrNameLst>
                                          <p:attrName>style.visibility</p:attrName>
                                        </p:attrNameLst>
                                      </p:cBhvr>
                                      <p:to>
                                        <p:strVal val="visible"/>
                                      </p:to>
                                    </p:set>
                                    <p:anim calcmode="lin" valueType="num">
                                      <p:cBhvr additive="repl">
                                        <p:cTn id="15" dur="500" fill="hold"/>
                                        <p:tgtEl>
                                          <p:spTgt spid="11266">
                                            <p:txEl>
                                              <p:pRg st="1" end="1"/>
                                            </p:txEl>
                                          </p:spTgt>
                                        </p:tgtEl>
                                        <p:attrNameLst>
                                          <p:attrName>ppt_w</p:attrName>
                                        </p:attrNameLst>
                                      </p:cBhvr>
                                      <p:tavLst>
                                        <p:tav tm="100000">
                                          <p:val>
                                            <p:fltVal val="0"/>
                                          </p:val>
                                        </p:tav>
                                        <p:tav>
                                          <p:val>
                                            <p:strVal val="#ppt_w"/>
                                          </p:val>
                                        </p:tav>
                                      </p:tavLst>
                                    </p:anim>
                                    <p:anim calcmode="lin" valueType="num">
                                      <p:cBhvr additive="repl">
                                        <p:cTn id="16" dur="500" fill="hold"/>
                                        <p:tgtEl>
                                          <p:spTgt spid="11266">
                                            <p:txEl>
                                              <p:pRg st="1" end="1"/>
                                            </p:txEl>
                                          </p:spTgt>
                                        </p:tgtEl>
                                        <p:attrNameLst>
                                          <p:attrName>ppt_h</p:attrName>
                                        </p:attrNameLst>
                                      </p:cBhvr>
                                      <p:tavLst>
                                        <p:tav tm="100000">
                                          <p:val>
                                            <p:fltVal val="0"/>
                                          </p:val>
                                        </p:tav>
                                        <p:tav>
                                          <p:val>
                                            <p:strVal val="#ppt_h"/>
                                          </p:val>
                                        </p:tav>
                                      </p:tavLst>
                                    </p:anim>
                                    <p:anim calcmode="lin" valueType="num">
                                      <p:cBhvr additive="repl">
                                        <p:cTn id="17" dur="500" fill="hold"/>
                                        <p:tgtEl>
                                          <p:spTgt spid="11266">
                                            <p:txEl>
                                              <p:pRg st="1" end="1"/>
                                            </p:txEl>
                                          </p:spTgt>
                                        </p:tgtEl>
                                        <p:attrNameLst>
                                          <p:attrName>r</p:attrName>
                                        </p:attrNameLst>
                                      </p:cBhvr>
                                      <p:tavLst>
                                        <p:tav tm="100000">
                                          <p:val>
                                            <p:strVal val="360"/>
                                          </p:val>
                                        </p:tav>
                                        <p:tav>
                                          <p:val>
                                            <p:strVal val="0"/>
                                          </p:val>
                                        </p:tav>
                                      </p:tavLst>
                                    </p:anim>
                                    <p:animEffect transition="in" filter="fade">
                                      <p:cBhvr additive="repl">
                                        <p:cTn id="18" dur="500"/>
                                        <p:tgtEl>
                                          <p:spTgt spid="11266">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decel="100000" fill="hold" nodeType="clickEffect">
                                  <p:stCondLst>
                                    <p:cond delay="0"/>
                                  </p:stCondLst>
                                  <p:childTnLst>
                                    <p:set>
                                      <p:cBhvr additive="repl">
                                        <p:cTn id="22" dur="1" fill="hold">
                                          <p:stCondLst>
                                            <p:cond delay="0"/>
                                          </p:stCondLst>
                                        </p:cTn>
                                        <p:tgtEl>
                                          <p:spTgt spid="11266">
                                            <p:txEl>
                                              <p:pRg st="3" end="3"/>
                                            </p:txEl>
                                          </p:spTgt>
                                        </p:tgtEl>
                                        <p:attrNameLst>
                                          <p:attrName>style.visibility</p:attrName>
                                        </p:attrNameLst>
                                      </p:cBhvr>
                                      <p:to>
                                        <p:strVal val="visible"/>
                                      </p:to>
                                    </p:set>
                                    <p:anim calcmode="lin" valueType="num">
                                      <p:cBhvr additive="repl">
                                        <p:cTn id="23" dur="500" fill="hold"/>
                                        <p:tgtEl>
                                          <p:spTgt spid="11266">
                                            <p:txEl>
                                              <p:pRg st="3" end="3"/>
                                            </p:txEl>
                                          </p:spTgt>
                                        </p:tgtEl>
                                        <p:attrNameLst>
                                          <p:attrName>ppt_w</p:attrName>
                                        </p:attrNameLst>
                                      </p:cBhvr>
                                      <p:tavLst>
                                        <p:tav tm="100000">
                                          <p:val>
                                            <p:fltVal val="0"/>
                                          </p:val>
                                        </p:tav>
                                        <p:tav>
                                          <p:val>
                                            <p:strVal val="#ppt_w"/>
                                          </p:val>
                                        </p:tav>
                                      </p:tavLst>
                                    </p:anim>
                                    <p:anim calcmode="lin" valueType="num">
                                      <p:cBhvr additive="repl">
                                        <p:cTn id="24" dur="500" fill="hold"/>
                                        <p:tgtEl>
                                          <p:spTgt spid="11266">
                                            <p:txEl>
                                              <p:pRg st="3" end="3"/>
                                            </p:txEl>
                                          </p:spTgt>
                                        </p:tgtEl>
                                        <p:attrNameLst>
                                          <p:attrName>ppt_h</p:attrName>
                                        </p:attrNameLst>
                                      </p:cBhvr>
                                      <p:tavLst>
                                        <p:tav tm="100000">
                                          <p:val>
                                            <p:fltVal val="0"/>
                                          </p:val>
                                        </p:tav>
                                        <p:tav>
                                          <p:val>
                                            <p:strVal val="#ppt_h"/>
                                          </p:val>
                                        </p:tav>
                                      </p:tavLst>
                                    </p:anim>
                                    <p:anim calcmode="lin" valueType="num">
                                      <p:cBhvr additive="repl">
                                        <p:cTn id="25" dur="500" fill="hold"/>
                                        <p:tgtEl>
                                          <p:spTgt spid="11266">
                                            <p:txEl>
                                              <p:pRg st="3" end="3"/>
                                            </p:txEl>
                                          </p:spTgt>
                                        </p:tgtEl>
                                        <p:attrNameLst>
                                          <p:attrName>r</p:attrName>
                                        </p:attrNameLst>
                                      </p:cBhvr>
                                      <p:tavLst>
                                        <p:tav tm="100000">
                                          <p:val>
                                            <p:strVal val="360"/>
                                          </p:val>
                                        </p:tav>
                                        <p:tav>
                                          <p:val>
                                            <p:strVal val="0"/>
                                          </p:val>
                                        </p:tav>
                                      </p:tavLst>
                                    </p:anim>
                                    <p:animEffect transition="in" filter="fade">
                                      <p:cBhvr additive="repl">
                                        <p:cTn id="26" dur="500"/>
                                        <p:tgtEl>
                                          <p:spTgt spid="11266">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decel="100000" fill="hold" nodeType="clickEffect">
                                  <p:stCondLst>
                                    <p:cond delay="0"/>
                                  </p:stCondLst>
                                  <p:childTnLst>
                                    <p:set>
                                      <p:cBhvr additive="repl">
                                        <p:cTn id="30" dur="1" fill="hold">
                                          <p:stCondLst>
                                            <p:cond delay="0"/>
                                          </p:stCondLst>
                                        </p:cTn>
                                        <p:tgtEl>
                                          <p:spTgt spid="11266">
                                            <p:txEl>
                                              <p:pRg st="4" end="4"/>
                                            </p:txEl>
                                          </p:spTgt>
                                        </p:tgtEl>
                                        <p:attrNameLst>
                                          <p:attrName>style.visibility</p:attrName>
                                        </p:attrNameLst>
                                      </p:cBhvr>
                                      <p:to>
                                        <p:strVal val="visible"/>
                                      </p:to>
                                    </p:set>
                                    <p:anim calcmode="lin" valueType="num">
                                      <p:cBhvr additive="repl">
                                        <p:cTn id="31" dur="500" fill="hold"/>
                                        <p:tgtEl>
                                          <p:spTgt spid="11266">
                                            <p:txEl>
                                              <p:pRg st="4" end="4"/>
                                            </p:txEl>
                                          </p:spTgt>
                                        </p:tgtEl>
                                        <p:attrNameLst>
                                          <p:attrName>ppt_w</p:attrName>
                                        </p:attrNameLst>
                                      </p:cBhvr>
                                      <p:tavLst>
                                        <p:tav tm="100000">
                                          <p:val>
                                            <p:fltVal val="0"/>
                                          </p:val>
                                        </p:tav>
                                        <p:tav>
                                          <p:val>
                                            <p:strVal val="#ppt_w"/>
                                          </p:val>
                                        </p:tav>
                                      </p:tavLst>
                                    </p:anim>
                                    <p:anim calcmode="lin" valueType="num">
                                      <p:cBhvr additive="repl">
                                        <p:cTn id="32" dur="500" fill="hold"/>
                                        <p:tgtEl>
                                          <p:spTgt spid="11266">
                                            <p:txEl>
                                              <p:pRg st="4" end="4"/>
                                            </p:txEl>
                                          </p:spTgt>
                                        </p:tgtEl>
                                        <p:attrNameLst>
                                          <p:attrName>ppt_h</p:attrName>
                                        </p:attrNameLst>
                                      </p:cBhvr>
                                      <p:tavLst>
                                        <p:tav tm="100000">
                                          <p:val>
                                            <p:fltVal val="0"/>
                                          </p:val>
                                        </p:tav>
                                        <p:tav>
                                          <p:val>
                                            <p:strVal val="#ppt_h"/>
                                          </p:val>
                                        </p:tav>
                                      </p:tavLst>
                                    </p:anim>
                                    <p:anim calcmode="lin" valueType="num">
                                      <p:cBhvr additive="repl">
                                        <p:cTn id="33" dur="500" fill="hold"/>
                                        <p:tgtEl>
                                          <p:spTgt spid="11266">
                                            <p:txEl>
                                              <p:pRg st="4" end="4"/>
                                            </p:txEl>
                                          </p:spTgt>
                                        </p:tgtEl>
                                        <p:attrNameLst>
                                          <p:attrName>r</p:attrName>
                                        </p:attrNameLst>
                                      </p:cBhvr>
                                      <p:tavLst>
                                        <p:tav tm="100000">
                                          <p:val>
                                            <p:strVal val="360"/>
                                          </p:val>
                                        </p:tav>
                                        <p:tav>
                                          <p:val>
                                            <p:strVal val="0"/>
                                          </p:val>
                                        </p:tav>
                                      </p:tavLst>
                                    </p:anim>
                                    <p:animEffect transition="in" filter="fade">
                                      <p:cBhvr additive="repl">
                                        <p:cTn id="34" dur="500"/>
                                        <p:tgtEl>
                                          <p:spTgt spid="112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1435100" y="274638"/>
            <a:ext cx="749935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C" b="1"/>
              <a:t>EXTERNAL FINANCE</a:t>
            </a:r>
          </a:p>
        </p:txBody>
      </p:sp>
      <p:sp>
        <p:nvSpPr>
          <p:cNvPr id="30722" name="Rectangle 2"/>
          <p:cNvSpPr>
            <a:spLocks noGrp="1" noChangeArrowheads="1"/>
          </p:cNvSpPr>
          <p:nvPr>
            <p:ph idx="1"/>
          </p:nvPr>
        </p:nvSpPr>
        <p:spPr>
          <a:xfrm>
            <a:off x="1066800" y="1752600"/>
            <a:ext cx="7499350" cy="4800600"/>
          </a:xfrm>
          <a:ln/>
        </p:spPr>
        <p:txBody>
          <a:bodyPr/>
          <a:lstStyle/>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b="1" u="sng" dirty="0"/>
              <a:t>Government grants</a:t>
            </a:r>
          </a:p>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Financial aid to support business activities</a:t>
            </a:r>
          </a:p>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For small business start-ups or to help stimulate economic activity in regions or industries that may be facing particular problems.</a:t>
            </a:r>
          </a:p>
        </p:txBody>
      </p:sp>
      <p:sp>
        <p:nvSpPr>
          <p:cNvPr id="4" name="TextBox 3"/>
          <p:cNvSpPr txBox="1"/>
          <p:nvPr/>
        </p:nvSpPr>
        <p:spPr>
          <a:xfrm>
            <a:off x="285750" y="6248400"/>
            <a:ext cx="862965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AO2 </a:t>
            </a:r>
            <a:r>
              <a:rPr lang="mr-IN" dirty="0" smtClean="0"/>
              <a:t>–</a:t>
            </a:r>
            <a:r>
              <a:rPr lang="en-US" dirty="0" smtClean="0"/>
              <a:t> External sources of finance</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decel="100000" fill="hold" nodeType="clickEffect">
                                  <p:stCondLst>
                                    <p:cond delay="0"/>
                                  </p:stCondLst>
                                  <p:childTnLst>
                                    <p:set>
                                      <p:cBhvr additive="repl">
                                        <p:cTn id="6" dur="1" fill="hold">
                                          <p:stCondLst>
                                            <p:cond delay="0"/>
                                          </p:stCondLst>
                                        </p:cTn>
                                        <p:tgtEl>
                                          <p:spTgt spid="30722">
                                            <p:txEl>
                                              <p:pRg st="0" end="0"/>
                                            </p:txEl>
                                          </p:spTgt>
                                        </p:tgtEl>
                                        <p:attrNameLst>
                                          <p:attrName>style.visibility</p:attrName>
                                        </p:attrNameLst>
                                      </p:cBhvr>
                                      <p:to>
                                        <p:strVal val="visible"/>
                                      </p:to>
                                    </p:set>
                                    <p:anim calcmode="lin" valueType="num">
                                      <p:cBhvr additive="repl">
                                        <p:cTn id="7" dur="500" fill="hold"/>
                                        <p:tgtEl>
                                          <p:spTgt spid="30722">
                                            <p:txEl>
                                              <p:pRg st="0" end="0"/>
                                            </p:txEl>
                                          </p:spTgt>
                                        </p:tgtEl>
                                        <p:attrNameLst>
                                          <p:attrName>ppt_w</p:attrName>
                                        </p:attrNameLst>
                                      </p:cBhvr>
                                      <p:tavLst>
                                        <p:tav tm="100000">
                                          <p:val>
                                            <p:fltVal val="0"/>
                                          </p:val>
                                        </p:tav>
                                        <p:tav>
                                          <p:val>
                                            <p:strVal val="#ppt_w"/>
                                          </p:val>
                                        </p:tav>
                                      </p:tavLst>
                                    </p:anim>
                                    <p:anim calcmode="lin" valueType="num">
                                      <p:cBhvr additive="repl">
                                        <p:cTn id="8" dur="500" fill="hold"/>
                                        <p:tgtEl>
                                          <p:spTgt spid="30722">
                                            <p:txEl>
                                              <p:pRg st="0" end="0"/>
                                            </p:txEl>
                                          </p:spTgt>
                                        </p:tgtEl>
                                        <p:attrNameLst>
                                          <p:attrName>ppt_h</p:attrName>
                                        </p:attrNameLst>
                                      </p:cBhvr>
                                      <p:tavLst>
                                        <p:tav tm="100000">
                                          <p:val>
                                            <p:fltVal val="0"/>
                                          </p:val>
                                        </p:tav>
                                        <p:tav>
                                          <p:val>
                                            <p:strVal val="#ppt_h"/>
                                          </p:val>
                                        </p:tav>
                                      </p:tavLst>
                                    </p:anim>
                                    <p:anim calcmode="lin" valueType="num">
                                      <p:cBhvr additive="repl">
                                        <p:cTn id="9" dur="500" fill="hold"/>
                                        <p:tgtEl>
                                          <p:spTgt spid="30722">
                                            <p:txEl>
                                              <p:pRg st="0" end="0"/>
                                            </p:txEl>
                                          </p:spTgt>
                                        </p:tgtEl>
                                        <p:attrNameLst>
                                          <p:attrName>r</p:attrName>
                                        </p:attrNameLst>
                                      </p:cBhvr>
                                      <p:tavLst>
                                        <p:tav tm="100000">
                                          <p:val>
                                            <p:strVal val="360"/>
                                          </p:val>
                                        </p:tav>
                                        <p:tav>
                                          <p:val>
                                            <p:strVal val="0"/>
                                          </p:val>
                                        </p:tav>
                                      </p:tavLst>
                                    </p:anim>
                                    <p:animEffect transition="in" filter="fade">
                                      <p:cBhvr additive="repl">
                                        <p:cTn id="10" dur="500"/>
                                        <p:tgtEl>
                                          <p:spTgt spid="30722">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decel="100000" fill="hold" nodeType="clickEffect">
                                  <p:stCondLst>
                                    <p:cond delay="0"/>
                                  </p:stCondLst>
                                  <p:childTnLst>
                                    <p:set>
                                      <p:cBhvr additive="repl">
                                        <p:cTn id="14" dur="1" fill="hold">
                                          <p:stCondLst>
                                            <p:cond delay="0"/>
                                          </p:stCondLst>
                                        </p:cTn>
                                        <p:tgtEl>
                                          <p:spTgt spid="30722">
                                            <p:txEl>
                                              <p:pRg st="1" end="1"/>
                                            </p:txEl>
                                          </p:spTgt>
                                        </p:tgtEl>
                                        <p:attrNameLst>
                                          <p:attrName>style.visibility</p:attrName>
                                        </p:attrNameLst>
                                      </p:cBhvr>
                                      <p:to>
                                        <p:strVal val="visible"/>
                                      </p:to>
                                    </p:set>
                                    <p:anim calcmode="lin" valueType="num">
                                      <p:cBhvr additive="repl">
                                        <p:cTn id="15" dur="500" fill="hold"/>
                                        <p:tgtEl>
                                          <p:spTgt spid="30722">
                                            <p:txEl>
                                              <p:pRg st="1" end="1"/>
                                            </p:txEl>
                                          </p:spTgt>
                                        </p:tgtEl>
                                        <p:attrNameLst>
                                          <p:attrName>ppt_w</p:attrName>
                                        </p:attrNameLst>
                                      </p:cBhvr>
                                      <p:tavLst>
                                        <p:tav tm="100000">
                                          <p:val>
                                            <p:fltVal val="0"/>
                                          </p:val>
                                        </p:tav>
                                        <p:tav>
                                          <p:val>
                                            <p:strVal val="#ppt_w"/>
                                          </p:val>
                                        </p:tav>
                                      </p:tavLst>
                                    </p:anim>
                                    <p:anim calcmode="lin" valueType="num">
                                      <p:cBhvr additive="repl">
                                        <p:cTn id="16" dur="500" fill="hold"/>
                                        <p:tgtEl>
                                          <p:spTgt spid="30722">
                                            <p:txEl>
                                              <p:pRg st="1" end="1"/>
                                            </p:txEl>
                                          </p:spTgt>
                                        </p:tgtEl>
                                        <p:attrNameLst>
                                          <p:attrName>ppt_h</p:attrName>
                                        </p:attrNameLst>
                                      </p:cBhvr>
                                      <p:tavLst>
                                        <p:tav tm="100000">
                                          <p:val>
                                            <p:fltVal val="0"/>
                                          </p:val>
                                        </p:tav>
                                        <p:tav>
                                          <p:val>
                                            <p:strVal val="#ppt_h"/>
                                          </p:val>
                                        </p:tav>
                                      </p:tavLst>
                                    </p:anim>
                                    <p:anim calcmode="lin" valueType="num">
                                      <p:cBhvr additive="repl">
                                        <p:cTn id="17" dur="500" fill="hold"/>
                                        <p:tgtEl>
                                          <p:spTgt spid="30722">
                                            <p:txEl>
                                              <p:pRg st="1" end="1"/>
                                            </p:txEl>
                                          </p:spTgt>
                                        </p:tgtEl>
                                        <p:attrNameLst>
                                          <p:attrName>r</p:attrName>
                                        </p:attrNameLst>
                                      </p:cBhvr>
                                      <p:tavLst>
                                        <p:tav tm="100000">
                                          <p:val>
                                            <p:strVal val="360"/>
                                          </p:val>
                                        </p:tav>
                                        <p:tav>
                                          <p:val>
                                            <p:strVal val="0"/>
                                          </p:val>
                                        </p:tav>
                                      </p:tavLst>
                                    </p:anim>
                                    <p:animEffect transition="in" filter="fade">
                                      <p:cBhvr additive="repl">
                                        <p:cTn id="18" dur="500"/>
                                        <p:tgtEl>
                                          <p:spTgt spid="3072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decel="100000" fill="hold" nodeType="clickEffect">
                                  <p:stCondLst>
                                    <p:cond delay="0"/>
                                  </p:stCondLst>
                                  <p:childTnLst>
                                    <p:set>
                                      <p:cBhvr additive="repl">
                                        <p:cTn id="22" dur="1" fill="hold">
                                          <p:stCondLst>
                                            <p:cond delay="0"/>
                                          </p:stCondLst>
                                        </p:cTn>
                                        <p:tgtEl>
                                          <p:spTgt spid="30722">
                                            <p:txEl>
                                              <p:pRg st="2" end="2"/>
                                            </p:txEl>
                                          </p:spTgt>
                                        </p:tgtEl>
                                        <p:attrNameLst>
                                          <p:attrName>style.visibility</p:attrName>
                                        </p:attrNameLst>
                                      </p:cBhvr>
                                      <p:to>
                                        <p:strVal val="visible"/>
                                      </p:to>
                                    </p:set>
                                    <p:anim calcmode="lin" valueType="num">
                                      <p:cBhvr additive="repl">
                                        <p:cTn id="23" dur="500" fill="hold"/>
                                        <p:tgtEl>
                                          <p:spTgt spid="30722">
                                            <p:txEl>
                                              <p:pRg st="2" end="2"/>
                                            </p:txEl>
                                          </p:spTgt>
                                        </p:tgtEl>
                                        <p:attrNameLst>
                                          <p:attrName>ppt_w</p:attrName>
                                        </p:attrNameLst>
                                      </p:cBhvr>
                                      <p:tavLst>
                                        <p:tav tm="100000">
                                          <p:val>
                                            <p:fltVal val="0"/>
                                          </p:val>
                                        </p:tav>
                                        <p:tav>
                                          <p:val>
                                            <p:strVal val="#ppt_w"/>
                                          </p:val>
                                        </p:tav>
                                      </p:tavLst>
                                    </p:anim>
                                    <p:anim calcmode="lin" valueType="num">
                                      <p:cBhvr additive="repl">
                                        <p:cTn id="24" dur="500" fill="hold"/>
                                        <p:tgtEl>
                                          <p:spTgt spid="30722">
                                            <p:txEl>
                                              <p:pRg st="2" end="2"/>
                                            </p:txEl>
                                          </p:spTgt>
                                        </p:tgtEl>
                                        <p:attrNameLst>
                                          <p:attrName>ppt_h</p:attrName>
                                        </p:attrNameLst>
                                      </p:cBhvr>
                                      <p:tavLst>
                                        <p:tav tm="100000">
                                          <p:val>
                                            <p:fltVal val="0"/>
                                          </p:val>
                                        </p:tav>
                                        <p:tav>
                                          <p:val>
                                            <p:strVal val="#ppt_h"/>
                                          </p:val>
                                        </p:tav>
                                      </p:tavLst>
                                    </p:anim>
                                    <p:anim calcmode="lin" valueType="num">
                                      <p:cBhvr additive="repl">
                                        <p:cTn id="25" dur="500" fill="hold"/>
                                        <p:tgtEl>
                                          <p:spTgt spid="30722">
                                            <p:txEl>
                                              <p:pRg st="2" end="2"/>
                                            </p:txEl>
                                          </p:spTgt>
                                        </p:tgtEl>
                                        <p:attrNameLst>
                                          <p:attrName>r</p:attrName>
                                        </p:attrNameLst>
                                      </p:cBhvr>
                                      <p:tavLst>
                                        <p:tav tm="100000">
                                          <p:val>
                                            <p:strVal val="360"/>
                                          </p:val>
                                        </p:tav>
                                        <p:tav>
                                          <p:val>
                                            <p:strVal val="0"/>
                                          </p:val>
                                        </p:tav>
                                      </p:tavLst>
                                    </p:anim>
                                    <p:animEffect transition="in" filter="fade">
                                      <p:cBhvr additive="repl">
                                        <p:cTn id="26" dur="500"/>
                                        <p:tgtEl>
                                          <p:spTgt spid="307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5" name="Rectangle 1"/>
          <p:cNvSpPr>
            <a:spLocks noGrp="1" noChangeArrowheads="1"/>
          </p:cNvSpPr>
          <p:nvPr>
            <p:ph idx="1"/>
          </p:nvPr>
        </p:nvSpPr>
        <p:spPr>
          <a:xfrm>
            <a:off x="395288" y="1828800"/>
            <a:ext cx="8539162" cy="4740275"/>
          </a:xfrm>
          <a:ln/>
        </p:spPr>
        <p:txBody>
          <a:bodyPr>
            <a:normAutofit/>
          </a:bodyPr>
          <a:lstStyle/>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n-US" sz="2200" dirty="0"/>
              <a:t>General Motors is in deep trouble. Its share price fell to a 60-year low in November 2008 – just $3.36. Some analysts believe the price could fall to below $1 a share, so to try to raise finance from selling new shares would be pointless – who would want to buy them? The company already has $300 billion of debt and it made a huge loss of $4.2 billion in just three months. It is selling assets – closed factory sites, for example – to raise funds, and has also appealed to the US government for emergency finance. GM already has access to $25 billion of cheap US government loans and grants to help it over the current crisis.</a:t>
            </a:r>
          </a:p>
          <a:p>
            <a:pPr marL="350838" indent="-280988">
              <a:buClrTx/>
              <a:buSzPct val="80000"/>
              <a:buFontTx/>
              <a:buNone/>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n-US" sz="1000" i="1" dirty="0"/>
              <a:t>Source: http://</a:t>
            </a:r>
            <a:r>
              <a:rPr lang="en-US" sz="1000" i="1" dirty="0" err="1"/>
              <a:t>newsvote.bbc.co.uk</a:t>
            </a:r>
            <a:r>
              <a:rPr lang="en-US" sz="1000" i="1" dirty="0"/>
              <a:t> and http://</a:t>
            </a:r>
            <a:r>
              <a:rPr lang="en-US" sz="1000" i="1" dirty="0" err="1"/>
              <a:t>articles.moneycentral.msn.com</a:t>
            </a:r>
            <a:r>
              <a:rPr lang="en-US" sz="1000" i="1" dirty="0"/>
              <a:t> (adapted)</a:t>
            </a:r>
          </a:p>
        </p:txBody>
      </p:sp>
      <p:sp>
        <p:nvSpPr>
          <p:cNvPr id="3" name="TextBox 2"/>
          <p:cNvSpPr txBox="1"/>
          <p:nvPr/>
        </p:nvSpPr>
        <p:spPr>
          <a:xfrm>
            <a:off x="285750" y="6248400"/>
            <a:ext cx="862965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AO2 </a:t>
            </a:r>
            <a:r>
              <a:rPr lang="mr-IN" dirty="0" smtClean="0"/>
              <a:t>–</a:t>
            </a:r>
            <a:r>
              <a:rPr lang="en-US" dirty="0" smtClean="0"/>
              <a:t> External sources of finance</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1435100" y="274638"/>
            <a:ext cx="749935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C" b="1"/>
              <a:t>EXTERNAL FINANCE</a:t>
            </a:r>
          </a:p>
        </p:txBody>
      </p:sp>
      <p:sp>
        <p:nvSpPr>
          <p:cNvPr id="32770" name="Rectangle 2"/>
          <p:cNvSpPr>
            <a:spLocks noGrp="1" noChangeArrowheads="1"/>
          </p:cNvSpPr>
          <p:nvPr>
            <p:ph idx="1"/>
          </p:nvPr>
        </p:nvSpPr>
        <p:spPr>
          <a:xfrm>
            <a:off x="1435100" y="1752600"/>
            <a:ext cx="7499350" cy="4495800"/>
          </a:xfrm>
          <a:ln/>
        </p:spPr>
        <p:txBody>
          <a:bodyPr/>
          <a:lstStyle/>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b="1" u="sng" dirty="0"/>
              <a:t>Government subsidies</a:t>
            </a:r>
          </a:p>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Purpose: to reduce costs of production, to provide benefits to society.</a:t>
            </a:r>
          </a:p>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What subsidies can you identify in </a:t>
            </a:r>
            <a:r>
              <a:rPr lang="es-EC" dirty="0" smtClean="0"/>
              <a:t>UAE?</a:t>
            </a:r>
            <a:endParaRPr lang="es-EC" dirty="0"/>
          </a:p>
        </p:txBody>
      </p:sp>
      <p:sp>
        <p:nvSpPr>
          <p:cNvPr id="4" name="TextBox 3"/>
          <p:cNvSpPr txBox="1"/>
          <p:nvPr/>
        </p:nvSpPr>
        <p:spPr>
          <a:xfrm>
            <a:off x="285750" y="6248400"/>
            <a:ext cx="862965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AO2 </a:t>
            </a:r>
            <a:r>
              <a:rPr lang="mr-IN" dirty="0" smtClean="0"/>
              <a:t>–</a:t>
            </a:r>
            <a:r>
              <a:rPr lang="en-US" dirty="0" smtClean="0"/>
              <a:t> External sources of finance</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decel="100000" fill="hold" nodeType="clickEffect">
                                  <p:stCondLst>
                                    <p:cond delay="0"/>
                                  </p:stCondLst>
                                  <p:childTnLst>
                                    <p:set>
                                      <p:cBhvr additive="repl">
                                        <p:cTn id="6" dur="1" fill="hold">
                                          <p:stCondLst>
                                            <p:cond delay="0"/>
                                          </p:stCondLst>
                                        </p:cTn>
                                        <p:tgtEl>
                                          <p:spTgt spid="32770">
                                            <p:txEl>
                                              <p:pRg st="0" end="0"/>
                                            </p:txEl>
                                          </p:spTgt>
                                        </p:tgtEl>
                                        <p:attrNameLst>
                                          <p:attrName>style.visibility</p:attrName>
                                        </p:attrNameLst>
                                      </p:cBhvr>
                                      <p:to>
                                        <p:strVal val="visible"/>
                                      </p:to>
                                    </p:set>
                                    <p:anim calcmode="lin" valueType="num">
                                      <p:cBhvr additive="repl">
                                        <p:cTn id="7" dur="500" fill="hold"/>
                                        <p:tgtEl>
                                          <p:spTgt spid="32770">
                                            <p:txEl>
                                              <p:pRg st="0" end="0"/>
                                            </p:txEl>
                                          </p:spTgt>
                                        </p:tgtEl>
                                        <p:attrNameLst>
                                          <p:attrName>ppt_w</p:attrName>
                                        </p:attrNameLst>
                                      </p:cBhvr>
                                      <p:tavLst>
                                        <p:tav tm="100000">
                                          <p:val>
                                            <p:fltVal val="0"/>
                                          </p:val>
                                        </p:tav>
                                        <p:tav>
                                          <p:val>
                                            <p:strVal val="#ppt_w"/>
                                          </p:val>
                                        </p:tav>
                                      </p:tavLst>
                                    </p:anim>
                                    <p:anim calcmode="lin" valueType="num">
                                      <p:cBhvr additive="repl">
                                        <p:cTn id="8" dur="500" fill="hold"/>
                                        <p:tgtEl>
                                          <p:spTgt spid="32770">
                                            <p:txEl>
                                              <p:pRg st="0" end="0"/>
                                            </p:txEl>
                                          </p:spTgt>
                                        </p:tgtEl>
                                        <p:attrNameLst>
                                          <p:attrName>ppt_h</p:attrName>
                                        </p:attrNameLst>
                                      </p:cBhvr>
                                      <p:tavLst>
                                        <p:tav tm="100000">
                                          <p:val>
                                            <p:fltVal val="0"/>
                                          </p:val>
                                        </p:tav>
                                        <p:tav>
                                          <p:val>
                                            <p:strVal val="#ppt_h"/>
                                          </p:val>
                                        </p:tav>
                                      </p:tavLst>
                                    </p:anim>
                                    <p:anim calcmode="lin" valueType="num">
                                      <p:cBhvr additive="repl">
                                        <p:cTn id="9" dur="500" fill="hold"/>
                                        <p:tgtEl>
                                          <p:spTgt spid="32770">
                                            <p:txEl>
                                              <p:pRg st="0" end="0"/>
                                            </p:txEl>
                                          </p:spTgt>
                                        </p:tgtEl>
                                        <p:attrNameLst>
                                          <p:attrName>r</p:attrName>
                                        </p:attrNameLst>
                                      </p:cBhvr>
                                      <p:tavLst>
                                        <p:tav tm="100000">
                                          <p:val>
                                            <p:strVal val="360"/>
                                          </p:val>
                                        </p:tav>
                                        <p:tav>
                                          <p:val>
                                            <p:strVal val="0"/>
                                          </p:val>
                                        </p:tav>
                                      </p:tavLst>
                                    </p:anim>
                                    <p:animEffect transition="in" filter="fade">
                                      <p:cBhvr additive="repl">
                                        <p:cTn id="10" dur="500"/>
                                        <p:tgtEl>
                                          <p:spTgt spid="32770">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decel="100000" fill="hold" nodeType="clickEffect">
                                  <p:stCondLst>
                                    <p:cond delay="0"/>
                                  </p:stCondLst>
                                  <p:childTnLst>
                                    <p:set>
                                      <p:cBhvr additive="repl">
                                        <p:cTn id="14" dur="1" fill="hold">
                                          <p:stCondLst>
                                            <p:cond delay="0"/>
                                          </p:stCondLst>
                                        </p:cTn>
                                        <p:tgtEl>
                                          <p:spTgt spid="32770">
                                            <p:txEl>
                                              <p:pRg st="1" end="1"/>
                                            </p:txEl>
                                          </p:spTgt>
                                        </p:tgtEl>
                                        <p:attrNameLst>
                                          <p:attrName>style.visibility</p:attrName>
                                        </p:attrNameLst>
                                      </p:cBhvr>
                                      <p:to>
                                        <p:strVal val="visible"/>
                                      </p:to>
                                    </p:set>
                                    <p:anim calcmode="lin" valueType="num">
                                      <p:cBhvr additive="repl">
                                        <p:cTn id="15" dur="500" fill="hold"/>
                                        <p:tgtEl>
                                          <p:spTgt spid="32770">
                                            <p:txEl>
                                              <p:pRg st="1" end="1"/>
                                            </p:txEl>
                                          </p:spTgt>
                                        </p:tgtEl>
                                        <p:attrNameLst>
                                          <p:attrName>ppt_w</p:attrName>
                                        </p:attrNameLst>
                                      </p:cBhvr>
                                      <p:tavLst>
                                        <p:tav tm="100000">
                                          <p:val>
                                            <p:fltVal val="0"/>
                                          </p:val>
                                        </p:tav>
                                        <p:tav>
                                          <p:val>
                                            <p:strVal val="#ppt_w"/>
                                          </p:val>
                                        </p:tav>
                                      </p:tavLst>
                                    </p:anim>
                                    <p:anim calcmode="lin" valueType="num">
                                      <p:cBhvr additive="repl">
                                        <p:cTn id="16" dur="500" fill="hold"/>
                                        <p:tgtEl>
                                          <p:spTgt spid="32770">
                                            <p:txEl>
                                              <p:pRg st="1" end="1"/>
                                            </p:txEl>
                                          </p:spTgt>
                                        </p:tgtEl>
                                        <p:attrNameLst>
                                          <p:attrName>ppt_h</p:attrName>
                                        </p:attrNameLst>
                                      </p:cBhvr>
                                      <p:tavLst>
                                        <p:tav tm="100000">
                                          <p:val>
                                            <p:fltVal val="0"/>
                                          </p:val>
                                        </p:tav>
                                        <p:tav>
                                          <p:val>
                                            <p:strVal val="#ppt_h"/>
                                          </p:val>
                                        </p:tav>
                                      </p:tavLst>
                                    </p:anim>
                                    <p:anim calcmode="lin" valueType="num">
                                      <p:cBhvr additive="repl">
                                        <p:cTn id="17" dur="500" fill="hold"/>
                                        <p:tgtEl>
                                          <p:spTgt spid="32770">
                                            <p:txEl>
                                              <p:pRg st="1" end="1"/>
                                            </p:txEl>
                                          </p:spTgt>
                                        </p:tgtEl>
                                        <p:attrNameLst>
                                          <p:attrName>r</p:attrName>
                                        </p:attrNameLst>
                                      </p:cBhvr>
                                      <p:tavLst>
                                        <p:tav tm="100000">
                                          <p:val>
                                            <p:strVal val="360"/>
                                          </p:val>
                                        </p:tav>
                                        <p:tav>
                                          <p:val>
                                            <p:strVal val="0"/>
                                          </p:val>
                                        </p:tav>
                                      </p:tavLst>
                                    </p:anim>
                                    <p:animEffect transition="in" filter="fade">
                                      <p:cBhvr additive="repl">
                                        <p:cTn id="18" dur="500"/>
                                        <p:tgtEl>
                                          <p:spTgt spid="32770">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decel="100000" fill="hold" nodeType="clickEffect">
                                  <p:stCondLst>
                                    <p:cond delay="0"/>
                                  </p:stCondLst>
                                  <p:childTnLst>
                                    <p:set>
                                      <p:cBhvr additive="repl">
                                        <p:cTn id="22" dur="1" fill="hold">
                                          <p:stCondLst>
                                            <p:cond delay="0"/>
                                          </p:stCondLst>
                                        </p:cTn>
                                        <p:tgtEl>
                                          <p:spTgt spid="32770">
                                            <p:txEl>
                                              <p:pRg st="2" end="2"/>
                                            </p:txEl>
                                          </p:spTgt>
                                        </p:tgtEl>
                                        <p:attrNameLst>
                                          <p:attrName>style.visibility</p:attrName>
                                        </p:attrNameLst>
                                      </p:cBhvr>
                                      <p:to>
                                        <p:strVal val="visible"/>
                                      </p:to>
                                    </p:set>
                                    <p:anim calcmode="lin" valueType="num">
                                      <p:cBhvr additive="repl">
                                        <p:cTn id="23" dur="500" fill="hold"/>
                                        <p:tgtEl>
                                          <p:spTgt spid="32770">
                                            <p:txEl>
                                              <p:pRg st="2" end="2"/>
                                            </p:txEl>
                                          </p:spTgt>
                                        </p:tgtEl>
                                        <p:attrNameLst>
                                          <p:attrName>ppt_w</p:attrName>
                                        </p:attrNameLst>
                                      </p:cBhvr>
                                      <p:tavLst>
                                        <p:tav tm="100000">
                                          <p:val>
                                            <p:fltVal val="0"/>
                                          </p:val>
                                        </p:tav>
                                        <p:tav>
                                          <p:val>
                                            <p:strVal val="#ppt_w"/>
                                          </p:val>
                                        </p:tav>
                                      </p:tavLst>
                                    </p:anim>
                                    <p:anim calcmode="lin" valueType="num">
                                      <p:cBhvr additive="repl">
                                        <p:cTn id="24" dur="500" fill="hold"/>
                                        <p:tgtEl>
                                          <p:spTgt spid="32770">
                                            <p:txEl>
                                              <p:pRg st="2" end="2"/>
                                            </p:txEl>
                                          </p:spTgt>
                                        </p:tgtEl>
                                        <p:attrNameLst>
                                          <p:attrName>ppt_h</p:attrName>
                                        </p:attrNameLst>
                                      </p:cBhvr>
                                      <p:tavLst>
                                        <p:tav tm="100000">
                                          <p:val>
                                            <p:fltVal val="0"/>
                                          </p:val>
                                        </p:tav>
                                        <p:tav>
                                          <p:val>
                                            <p:strVal val="#ppt_h"/>
                                          </p:val>
                                        </p:tav>
                                      </p:tavLst>
                                    </p:anim>
                                    <p:anim calcmode="lin" valueType="num">
                                      <p:cBhvr additive="repl">
                                        <p:cTn id="25" dur="500" fill="hold"/>
                                        <p:tgtEl>
                                          <p:spTgt spid="32770">
                                            <p:txEl>
                                              <p:pRg st="2" end="2"/>
                                            </p:txEl>
                                          </p:spTgt>
                                        </p:tgtEl>
                                        <p:attrNameLst>
                                          <p:attrName>r</p:attrName>
                                        </p:attrNameLst>
                                      </p:cBhvr>
                                      <p:tavLst>
                                        <p:tav tm="100000">
                                          <p:val>
                                            <p:strVal val="360"/>
                                          </p:val>
                                        </p:tav>
                                        <p:tav>
                                          <p:val>
                                            <p:strVal val="0"/>
                                          </p:val>
                                        </p:tav>
                                      </p:tavLst>
                                    </p:anim>
                                    <p:animEffect transition="in" filter="fade">
                                      <p:cBhvr additive="repl">
                                        <p:cTn id="26" dur="500"/>
                                        <p:tgtEl>
                                          <p:spTgt spid="327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1435100" y="274638"/>
            <a:ext cx="749935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C" b="1"/>
              <a:t>EXTERNAL FINANCE</a:t>
            </a:r>
          </a:p>
        </p:txBody>
      </p:sp>
      <p:sp>
        <p:nvSpPr>
          <p:cNvPr id="34818" name="Rectangle 2"/>
          <p:cNvSpPr>
            <a:spLocks noGrp="1" noChangeArrowheads="1"/>
          </p:cNvSpPr>
          <p:nvPr>
            <p:ph idx="1"/>
          </p:nvPr>
        </p:nvSpPr>
        <p:spPr>
          <a:xfrm>
            <a:off x="762000" y="1718308"/>
            <a:ext cx="7499350" cy="5119688"/>
          </a:xfrm>
          <a:ln/>
        </p:spPr>
        <p:txBody>
          <a:bodyPr/>
          <a:lstStyle/>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b="1" u="sng" dirty="0"/>
              <a:t>Debt factoring</a:t>
            </a:r>
          </a:p>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Selling of claims over debtors to a debt factor in exchange for immediate liquidity – only a proportion of the value of the debts will be received as cash</a:t>
            </a:r>
          </a:p>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Most factoring service providers offer between 80-85% of the outstanding payments from debtors within 24 hours.</a:t>
            </a:r>
          </a:p>
        </p:txBody>
      </p:sp>
      <p:sp>
        <p:nvSpPr>
          <p:cNvPr id="4" name="TextBox 3"/>
          <p:cNvSpPr txBox="1"/>
          <p:nvPr/>
        </p:nvSpPr>
        <p:spPr>
          <a:xfrm>
            <a:off x="285750" y="6248400"/>
            <a:ext cx="862965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AO2 </a:t>
            </a:r>
            <a:r>
              <a:rPr lang="mr-IN" dirty="0" smtClean="0"/>
              <a:t>–</a:t>
            </a:r>
            <a:r>
              <a:rPr lang="en-US" dirty="0" smtClean="0"/>
              <a:t> External sources of finance</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decel="100000" fill="hold" nodeType="clickEffect">
                                  <p:stCondLst>
                                    <p:cond delay="0"/>
                                  </p:stCondLst>
                                  <p:childTnLst>
                                    <p:set>
                                      <p:cBhvr additive="repl">
                                        <p:cTn id="6" dur="1" fill="hold">
                                          <p:stCondLst>
                                            <p:cond delay="0"/>
                                          </p:stCondLst>
                                        </p:cTn>
                                        <p:tgtEl>
                                          <p:spTgt spid="34818">
                                            <p:txEl>
                                              <p:pRg st="0" end="0"/>
                                            </p:txEl>
                                          </p:spTgt>
                                        </p:tgtEl>
                                        <p:attrNameLst>
                                          <p:attrName>style.visibility</p:attrName>
                                        </p:attrNameLst>
                                      </p:cBhvr>
                                      <p:to>
                                        <p:strVal val="visible"/>
                                      </p:to>
                                    </p:set>
                                    <p:anim calcmode="lin" valueType="num">
                                      <p:cBhvr additive="repl">
                                        <p:cTn id="7" dur="500" fill="hold"/>
                                        <p:tgtEl>
                                          <p:spTgt spid="34818">
                                            <p:txEl>
                                              <p:pRg st="0" end="0"/>
                                            </p:txEl>
                                          </p:spTgt>
                                        </p:tgtEl>
                                        <p:attrNameLst>
                                          <p:attrName>ppt_w</p:attrName>
                                        </p:attrNameLst>
                                      </p:cBhvr>
                                      <p:tavLst>
                                        <p:tav tm="100000">
                                          <p:val>
                                            <p:fltVal val="0"/>
                                          </p:val>
                                        </p:tav>
                                        <p:tav>
                                          <p:val>
                                            <p:strVal val="#ppt_w"/>
                                          </p:val>
                                        </p:tav>
                                      </p:tavLst>
                                    </p:anim>
                                    <p:anim calcmode="lin" valueType="num">
                                      <p:cBhvr additive="repl">
                                        <p:cTn id="8" dur="500" fill="hold"/>
                                        <p:tgtEl>
                                          <p:spTgt spid="34818">
                                            <p:txEl>
                                              <p:pRg st="0" end="0"/>
                                            </p:txEl>
                                          </p:spTgt>
                                        </p:tgtEl>
                                        <p:attrNameLst>
                                          <p:attrName>ppt_h</p:attrName>
                                        </p:attrNameLst>
                                      </p:cBhvr>
                                      <p:tavLst>
                                        <p:tav tm="100000">
                                          <p:val>
                                            <p:fltVal val="0"/>
                                          </p:val>
                                        </p:tav>
                                        <p:tav>
                                          <p:val>
                                            <p:strVal val="#ppt_h"/>
                                          </p:val>
                                        </p:tav>
                                      </p:tavLst>
                                    </p:anim>
                                    <p:anim calcmode="lin" valueType="num">
                                      <p:cBhvr additive="repl">
                                        <p:cTn id="9" dur="500" fill="hold"/>
                                        <p:tgtEl>
                                          <p:spTgt spid="34818">
                                            <p:txEl>
                                              <p:pRg st="0" end="0"/>
                                            </p:txEl>
                                          </p:spTgt>
                                        </p:tgtEl>
                                        <p:attrNameLst>
                                          <p:attrName>r</p:attrName>
                                        </p:attrNameLst>
                                      </p:cBhvr>
                                      <p:tavLst>
                                        <p:tav tm="100000">
                                          <p:val>
                                            <p:strVal val="360"/>
                                          </p:val>
                                        </p:tav>
                                        <p:tav>
                                          <p:val>
                                            <p:strVal val="0"/>
                                          </p:val>
                                        </p:tav>
                                      </p:tavLst>
                                    </p:anim>
                                    <p:animEffect transition="in" filter="fade">
                                      <p:cBhvr additive="repl">
                                        <p:cTn id="10" dur="500"/>
                                        <p:tgtEl>
                                          <p:spTgt spid="34818">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decel="100000" fill="hold" nodeType="clickEffect">
                                  <p:stCondLst>
                                    <p:cond delay="0"/>
                                  </p:stCondLst>
                                  <p:childTnLst>
                                    <p:set>
                                      <p:cBhvr additive="repl">
                                        <p:cTn id="14" dur="1" fill="hold">
                                          <p:stCondLst>
                                            <p:cond delay="0"/>
                                          </p:stCondLst>
                                        </p:cTn>
                                        <p:tgtEl>
                                          <p:spTgt spid="34818">
                                            <p:txEl>
                                              <p:pRg st="1" end="1"/>
                                            </p:txEl>
                                          </p:spTgt>
                                        </p:tgtEl>
                                        <p:attrNameLst>
                                          <p:attrName>style.visibility</p:attrName>
                                        </p:attrNameLst>
                                      </p:cBhvr>
                                      <p:to>
                                        <p:strVal val="visible"/>
                                      </p:to>
                                    </p:set>
                                    <p:anim calcmode="lin" valueType="num">
                                      <p:cBhvr additive="repl">
                                        <p:cTn id="15" dur="500" fill="hold"/>
                                        <p:tgtEl>
                                          <p:spTgt spid="34818">
                                            <p:txEl>
                                              <p:pRg st="1" end="1"/>
                                            </p:txEl>
                                          </p:spTgt>
                                        </p:tgtEl>
                                        <p:attrNameLst>
                                          <p:attrName>ppt_w</p:attrName>
                                        </p:attrNameLst>
                                      </p:cBhvr>
                                      <p:tavLst>
                                        <p:tav tm="100000">
                                          <p:val>
                                            <p:fltVal val="0"/>
                                          </p:val>
                                        </p:tav>
                                        <p:tav>
                                          <p:val>
                                            <p:strVal val="#ppt_w"/>
                                          </p:val>
                                        </p:tav>
                                      </p:tavLst>
                                    </p:anim>
                                    <p:anim calcmode="lin" valueType="num">
                                      <p:cBhvr additive="repl">
                                        <p:cTn id="16" dur="500" fill="hold"/>
                                        <p:tgtEl>
                                          <p:spTgt spid="34818">
                                            <p:txEl>
                                              <p:pRg st="1" end="1"/>
                                            </p:txEl>
                                          </p:spTgt>
                                        </p:tgtEl>
                                        <p:attrNameLst>
                                          <p:attrName>ppt_h</p:attrName>
                                        </p:attrNameLst>
                                      </p:cBhvr>
                                      <p:tavLst>
                                        <p:tav tm="100000">
                                          <p:val>
                                            <p:fltVal val="0"/>
                                          </p:val>
                                        </p:tav>
                                        <p:tav>
                                          <p:val>
                                            <p:strVal val="#ppt_h"/>
                                          </p:val>
                                        </p:tav>
                                      </p:tavLst>
                                    </p:anim>
                                    <p:anim calcmode="lin" valueType="num">
                                      <p:cBhvr additive="repl">
                                        <p:cTn id="17" dur="500" fill="hold"/>
                                        <p:tgtEl>
                                          <p:spTgt spid="34818">
                                            <p:txEl>
                                              <p:pRg st="1" end="1"/>
                                            </p:txEl>
                                          </p:spTgt>
                                        </p:tgtEl>
                                        <p:attrNameLst>
                                          <p:attrName>r</p:attrName>
                                        </p:attrNameLst>
                                      </p:cBhvr>
                                      <p:tavLst>
                                        <p:tav tm="100000">
                                          <p:val>
                                            <p:strVal val="360"/>
                                          </p:val>
                                        </p:tav>
                                        <p:tav>
                                          <p:val>
                                            <p:strVal val="0"/>
                                          </p:val>
                                        </p:tav>
                                      </p:tavLst>
                                    </p:anim>
                                    <p:animEffect transition="in" filter="fade">
                                      <p:cBhvr additive="repl">
                                        <p:cTn id="18" dur="500"/>
                                        <p:tgtEl>
                                          <p:spTgt spid="34818">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decel="100000" fill="hold" nodeType="clickEffect">
                                  <p:stCondLst>
                                    <p:cond delay="0"/>
                                  </p:stCondLst>
                                  <p:childTnLst>
                                    <p:set>
                                      <p:cBhvr additive="repl">
                                        <p:cTn id="22" dur="1" fill="hold">
                                          <p:stCondLst>
                                            <p:cond delay="0"/>
                                          </p:stCondLst>
                                        </p:cTn>
                                        <p:tgtEl>
                                          <p:spTgt spid="34818">
                                            <p:txEl>
                                              <p:pRg st="2" end="2"/>
                                            </p:txEl>
                                          </p:spTgt>
                                        </p:tgtEl>
                                        <p:attrNameLst>
                                          <p:attrName>style.visibility</p:attrName>
                                        </p:attrNameLst>
                                      </p:cBhvr>
                                      <p:to>
                                        <p:strVal val="visible"/>
                                      </p:to>
                                    </p:set>
                                    <p:anim calcmode="lin" valueType="num">
                                      <p:cBhvr additive="repl">
                                        <p:cTn id="23" dur="500" fill="hold"/>
                                        <p:tgtEl>
                                          <p:spTgt spid="34818">
                                            <p:txEl>
                                              <p:pRg st="2" end="2"/>
                                            </p:txEl>
                                          </p:spTgt>
                                        </p:tgtEl>
                                        <p:attrNameLst>
                                          <p:attrName>ppt_w</p:attrName>
                                        </p:attrNameLst>
                                      </p:cBhvr>
                                      <p:tavLst>
                                        <p:tav tm="100000">
                                          <p:val>
                                            <p:fltVal val="0"/>
                                          </p:val>
                                        </p:tav>
                                        <p:tav>
                                          <p:val>
                                            <p:strVal val="#ppt_w"/>
                                          </p:val>
                                        </p:tav>
                                      </p:tavLst>
                                    </p:anim>
                                    <p:anim calcmode="lin" valueType="num">
                                      <p:cBhvr additive="repl">
                                        <p:cTn id="24" dur="500" fill="hold"/>
                                        <p:tgtEl>
                                          <p:spTgt spid="34818">
                                            <p:txEl>
                                              <p:pRg st="2" end="2"/>
                                            </p:txEl>
                                          </p:spTgt>
                                        </p:tgtEl>
                                        <p:attrNameLst>
                                          <p:attrName>ppt_h</p:attrName>
                                        </p:attrNameLst>
                                      </p:cBhvr>
                                      <p:tavLst>
                                        <p:tav tm="100000">
                                          <p:val>
                                            <p:fltVal val="0"/>
                                          </p:val>
                                        </p:tav>
                                        <p:tav>
                                          <p:val>
                                            <p:strVal val="#ppt_h"/>
                                          </p:val>
                                        </p:tav>
                                      </p:tavLst>
                                    </p:anim>
                                    <p:anim calcmode="lin" valueType="num">
                                      <p:cBhvr additive="repl">
                                        <p:cTn id="25" dur="500" fill="hold"/>
                                        <p:tgtEl>
                                          <p:spTgt spid="34818">
                                            <p:txEl>
                                              <p:pRg st="2" end="2"/>
                                            </p:txEl>
                                          </p:spTgt>
                                        </p:tgtEl>
                                        <p:attrNameLst>
                                          <p:attrName>r</p:attrName>
                                        </p:attrNameLst>
                                      </p:cBhvr>
                                      <p:tavLst>
                                        <p:tav tm="100000">
                                          <p:val>
                                            <p:strVal val="360"/>
                                          </p:val>
                                        </p:tav>
                                        <p:tav>
                                          <p:val>
                                            <p:strVal val="0"/>
                                          </p:val>
                                        </p:tav>
                                      </p:tavLst>
                                    </p:anim>
                                    <p:animEffect transition="in" filter="fade">
                                      <p:cBhvr additive="repl">
                                        <p:cTn id="26" dur="500"/>
                                        <p:tgtEl>
                                          <p:spTgt spid="348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1435100" y="274638"/>
            <a:ext cx="749935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C" b="1"/>
              <a:t>EXTERNAL FINANCE</a:t>
            </a:r>
          </a:p>
        </p:txBody>
      </p:sp>
      <p:sp>
        <p:nvSpPr>
          <p:cNvPr id="35842" name="Rectangle 2"/>
          <p:cNvSpPr>
            <a:spLocks noGrp="1" noChangeArrowheads="1"/>
          </p:cNvSpPr>
          <p:nvPr>
            <p:ph idx="1"/>
          </p:nvPr>
        </p:nvSpPr>
        <p:spPr>
          <a:xfrm>
            <a:off x="762000" y="1828800"/>
            <a:ext cx="7499350" cy="4800600"/>
          </a:xfrm>
          <a:ln/>
        </p:spPr>
        <p:txBody>
          <a:bodyPr/>
          <a:lstStyle/>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b="1" u="sng" dirty="0"/>
              <a:t>Debt factoring</a:t>
            </a:r>
          </a:p>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Major advantage over receiving money in 30-60 days - typical credit periods.</a:t>
            </a:r>
          </a:p>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Immediate source of finance for businesses with cash flow problems.</a:t>
            </a:r>
          </a:p>
        </p:txBody>
      </p:sp>
      <p:sp>
        <p:nvSpPr>
          <p:cNvPr id="4" name="TextBox 3"/>
          <p:cNvSpPr txBox="1"/>
          <p:nvPr/>
        </p:nvSpPr>
        <p:spPr>
          <a:xfrm>
            <a:off x="285750" y="6248400"/>
            <a:ext cx="862965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AO2 </a:t>
            </a:r>
            <a:r>
              <a:rPr lang="mr-IN" dirty="0" smtClean="0"/>
              <a:t>–</a:t>
            </a:r>
            <a:r>
              <a:rPr lang="en-US" dirty="0" smtClean="0"/>
              <a:t> External sources of finance</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decel="100000" fill="hold" nodeType="clickEffect">
                                  <p:stCondLst>
                                    <p:cond delay="0"/>
                                  </p:stCondLst>
                                  <p:childTnLst>
                                    <p:set>
                                      <p:cBhvr additive="repl">
                                        <p:cTn id="6" dur="1" fill="hold">
                                          <p:stCondLst>
                                            <p:cond delay="0"/>
                                          </p:stCondLst>
                                        </p:cTn>
                                        <p:tgtEl>
                                          <p:spTgt spid="35842">
                                            <p:txEl>
                                              <p:pRg st="0" end="0"/>
                                            </p:txEl>
                                          </p:spTgt>
                                        </p:tgtEl>
                                        <p:attrNameLst>
                                          <p:attrName>style.visibility</p:attrName>
                                        </p:attrNameLst>
                                      </p:cBhvr>
                                      <p:to>
                                        <p:strVal val="visible"/>
                                      </p:to>
                                    </p:set>
                                    <p:anim calcmode="lin" valueType="num">
                                      <p:cBhvr additive="repl">
                                        <p:cTn id="7" dur="500" fill="hold"/>
                                        <p:tgtEl>
                                          <p:spTgt spid="35842">
                                            <p:txEl>
                                              <p:pRg st="0" end="0"/>
                                            </p:txEl>
                                          </p:spTgt>
                                        </p:tgtEl>
                                        <p:attrNameLst>
                                          <p:attrName>ppt_w</p:attrName>
                                        </p:attrNameLst>
                                      </p:cBhvr>
                                      <p:tavLst>
                                        <p:tav tm="100000">
                                          <p:val>
                                            <p:fltVal val="0"/>
                                          </p:val>
                                        </p:tav>
                                        <p:tav>
                                          <p:val>
                                            <p:strVal val="#ppt_w"/>
                                          </p:val>
                                        </p:tav>
                                      </p:tavLst>
                                    </p:anim>
                                    <p:anim calcmode="lin" valueType="num">
                                      <p:cBhvr additive="repl">
                                        <p:cTn id="8" dur="500" fill="hold"/>
                                        <p:tgtEl>
                                          <p:spTgt spid="35842">
                                            <p:txEl>
                                              <p:pRg st="0" end="0"/>
                                            </p:txEl>
                                          </p:spTgt>
                                        </p:tgtEl>
                                        <p:attrNameLst>
                                          <p:attrName>ppt_h</p:attrName>
                                        </p:attrNameLst>
                                      </p:cBhvr>
                                      <p:tavLst>
                                        <p:tav tm="100000">
                                          <p:val>
                                            <p:fltVal val="0"/>
                                          </p:val>
                                        </p:tav>
                                        <p:tav>
                                          <p:val>
                                            <p:strVal val="#ppt_h"/>
                                          </p:val>
                                        </p:tav>
                                      </p:tavLst>
                                    </p:anim>
                                    <p:anim calcmode="lin" valueType="num">
                                      <p:cBhvr additive="repl">
                                        <p:cTn id="9" dur="500" fill="hold"/>
                                        <p:tgtEl>
                                          <p:spTgt spid="35842">
                                            <p:txEl>
                                              <p:pRg st="0" end="0"/>
                                            </p:txEl>
                                          </p:spTgt>
                                        </p:tgtEl>
                                        <p:attrNameLst>
                                          <p:attrName>r</p:attrName>
                                        </p:attrNameLst>
                                      </p:cBhvr>
                                      <p:tavLst>
                                        <p:tav tm="100000">
                                          <p:val>
                                            <p:strVal val="360"/>
                                          </p:val>
                                        </p:tav>
                                        <p:tav>
                                          <p:val>
                                            <p:strVal val="0"/>
                                          </p:val>
                                        </p:tav>
                                      </p:tavLst>
                                    </p:anim>
                                    <p:animEffect transition="in" filter="fade">
                                      <p:cBhvr additive="repl">
                                        <p:cTn id="10" dur="500"/>
                                        <p:tgtEl>
                                          <p:spTgt spid="35842">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decel="100000" fill="hold" nodeType="clickEffect">
                                  <p:stCondLst>
                                    <p:cond delay="0"/>
                                  </p:stCondLst>
                                  <p:childTnLst>
                                    <p:set>
                                      <p:cBhvr additive="repl">
                                        <p:cTn id="14" dur="1" fill="hold">
                                          <p:stCondLst>
                                            <p:cond delay="0"/>
                                          </p:stCondLst>
                                        </p:cTn>
                                        <p:tgtEl>
                                          <p:spTgt spid="35842">
                                            <p:txEl>
                                              <p:pRg st="1" end="1"/>
                                            </p:txEl>
                                          </p:spTgt>
                                        </p:tgtEl>
                                        <p:attrNameLst>
                                          <p:attrName>style.visibility</p:attrName>
                                        </p:attrNameLst>
                                      </p:cBhvr>
                                      <p:to>
                                        <p:strVal val="visible"/>
                                      </p:to>
                                    </p:set>
                                    <p:anim calcmode="lin" valueType="num">
                                      <p:cBhvr additive="repl">
                                        <p:cTn id="15" dur="500" fill="hold"/>
                                        <p:tgtEl>
                                          <p:spTgt spid="35842">
                                            <p:txEl>
                                              <p:pRg st="1" end="1"/>
                                            </p:txEl>
                                          </p:spTgt>
                                        </p:tgtEl>
                                        <p:attrNameLst>
                                          <p:attrName>ppt_w</p:attrName>
                                        </p:attrNameLst>
                                      </p:cBhvr>
                                      <p:tavLst>
                                        <p:tav tm="100000">
                                          <p:val>
                                            <p:fltVal val="0"/>
                                          </p:val>
                                        </p:tav>
                                        <p:tav>
                                          <p:val>
                                            <p:strVal val="#ppt_w"/>
                                          </p:val>
                                        </p:tav>
                                      </p:tavLst>
                                    </p:anim>
                                    <p:anim calcmode="lin" valueType="num">
                                      <p:cBhvr additive="repl">
                                        <p:cTn id="16" dur="500" fill="hold"/>
                                        <p:tgtEl>
                                          <p:spTgt spid="35842">
                                            <p:txEl>
                                              <p:pRg st="1" end="1"/>
                                            </p:txEl>
                                          </p:spTgt>
                                        </p:tgtEl>
                                        <p:attrNameLst>
                                          <p:attrName>ppt_h</p:attrName>
                                        </p:attrNameLst>
                                      </p:cBhvr>
                                      <p:tavLst>
                                        <p:tav tm="100000">
                                          <p:val>
                                            <p:fltVal val="0"/>
                                          </p:val>
                                        </p:tav>
                                        <p:tav>
                                          <p:val>
                                            <p:strVal val="#ppt_h"/>
                                          </p:val>
                                        </p:tav>
                                      </p:tavLst>
                                    </p:anim>
                                    <p:anim calcmode="lin" valueType="num">
                                      <p:cBhvr additive="repl">
                                        <p:cTn id="17" dur="500" fill="hold"/>
                                        <p:tgtEl>
                                          <p:spTgt spid="35842">
                                            <p:txEl>
                                              <p:pRg st="1" end="1"/>
                                            </p:txEl>
                                          </p:spTgt>
                                        </p:tgtEl>
                                        <p:attrNameLst>
                                          <p:attrName>r</p:attrName>
                                        </p:attrNameLst>
                                      </p:cBhvr>
                                      <p:tavLst>
                                        <p:tav tm="100000">
                                          <p:val>
                                            <p:strVal val="360"/>
                                          </p:val>
                                        </p:tav>
                                        <p:tav>
                                          <p:val>
                                            <p:strVal val="0"/>
                                          </p:val>
                                        </p:tav>
                                      </p:tavLst>
                                    </p:anim>
                                    <p:animEffect transition="in" filter="fade">
                                      <p:cBhvr additive="repl">
                                        <p:cTn id="18" dur="500"/>
                                        <p:tgtEl>
                                          <p:spTgt spid="3584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decel="100000" fill="hold" nodeType="clickEffect">
                                  <p:stCondLst>
                                    <p:cond delay="0"/>
                                  </p:stCondLst>
                                  <p:childTnLst>
                                    <p:set>
                                      <p:cBhvr additive="repl">
                                        <p:cTn id="22" dur="1" fill="hold">
                                          <p:stCondLst>
                                            <p:cond delay="0"/>
                                          </p:stCondLst>
                                        </p:cTn>
                                        <p:tgtEl>
                                          <p:spTgt spid="35842">
                                            <p:txEl>
                                              <p:pRg st="2" end="2"/>
                                            </p:txEl>
                                          </p:spTgt>
                                        </p:tgtEl>
                                        <p:attrNameLst>
                                          <p:attrName>style.visibility</p:attrName>
                                        </p:attrNameLst>
                                      </p:cBhvr>
                                      <p:to>
                                        <p:strVal val="visible"/>
                                      </p:to>
                                    </p:set>
                                    <p:anim calcmode="lin" valueType="num">
                                      <p:cBhvr additive="repl">
                                        <p:cTn id="23" dur="500" fill="hold"/>
                                        <p:tgtEl>
                                          <p:spTgt spid="35842">
                                            <p:txEl>
                                              <p:pRg st="2" end="2"/>
                                            </p:txEl>
                                          </p:spTgt>
                                        </p:tgtEl>
                                        <p:attrNameLst>
                                          <p:attrName>ppt_w</p:attrName>
                                        </p:attrNameLst>
                                      </p:cBhvr>
                                      <p:tavLst>
                                        <p:tav tm="100000">
                                          <p:val>
                                            <p:fltVal val="0"/>
                                          </p:val>
                                        </p:tav>
                                        <p:tav>
                                          <p:val>
                                            <p:strVal val="#ppt_w"/>
                                          </p:val>
                                        </p:tav>
                                      </p:tavLst>
                                    </p:anim>
                                    <p:anim calcmode="lin" valueType="num">
                                      <p:cBhvr additive="repl">
                                        <p:cTn id="24" dur="500" fill="hold"/>
                                        <p:tgtEl>
                                          <p:spTgt spid="35842">
                                            <p:txEl>
                                              <p:pRg st="2" end="2"/>
                                            </p:txEl>
                                          </p:spTgt>
                                        </p:tgtEl>
                                        <p:attrNameLst>
                                          <p:attrName>ppt_h</p:attrName>
                                        </p:attrNameLst>
                                      </p:cBhvr>
                                      <p:tavLst>
                                        <p:tav tm="100000">
                                          <p:val>
                                            <p:fltVal val="0"/>
                                          </p:val>
                                        </p:tav>
                                        <p:tav>
                                          <p:val>
                                            <p:strVal val="#ppt_h"/>
                                          </p:val>
                                        </p:tav>
                                      </p:tavLst>
                                    </p:anim>
                                    <p:anim calcmode="lin" valueType="num">
                                      <p:cBhvr additive="repl">
                                        <p:cTn id="25" dur="500" fill="hold"/>
                                        <p:tgtEl>
                                          <p:spTgt spid="35842">
                                            <p:txEl>
                                              <p:pRg st="2" end="2"/>
                                            </p:txEl>
                                          </p:spTgt>
                                        </p:tgtEl>
                                        <p:attrNameLst>
                                          <p:attrName>r</p:attrName>
                                        </p:attrNameLst>
                                      </p:cBhvr>
                                      <p:tavLst>
                                        <p:tav tm="100000">
                                          <p:val>
                                            <p:strVal val="360"/>
                                          </p:val>
                                        </p:tav>
                                        <p:tav>
                                          <p:val>
                                            <p:strVal val="0"/>
                                          </p:val>
                                        </p:tav>
                                      </p:tavLst>
                                    </p:anim>
                                    <p:animEffect transition="in" filter="fade">
                                      <p:cBhvr additive="repl">
                                        <p:cTn id="26" dur="500"/>
                                        <p:tgtEl>
                                          <p:spTgt spid="358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1435100" y="274638"/>
            <a:ext cx="749935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C" b="1" u="sng"/>
              <a:t>Debt factoring</a:t>
            </a:r>
          </a:p>
        </p:txBody>
      </p:sp>
      <p:sp>
        <p:nvSpPr>
          <p:cNvPr id="36866" name="Rectangle 2"/>
          <p:cNvSpPr>
            <a:spLocks noGrp="1" noChangeArrowheads="1"/>
          </p:cNvSpPr>
          <p:nvPr>
            <p:ph idx="1"/>
          </p:nvPr>
        </p:nvSpPr>
        <p:spPr>
          <a:xfrm>
            <a:off x="685800" y="1828800"/>
            <a:ext cx="7499350" cy="4800600"/>
          </a:xfrm>
          <a:ln/>
        </p:spPr>
        <p:txBody>
          <a:bodyPr/>
          <a:lstStyle/>
          <a:p>
            <a:pPr marL="365125" indent="-268288" algn="ctr">
              <a:lnSpc>
                <a:spcPct val="90000"/>
              </a:lnSpc>
              <a:buClrTx/>
              <a:buSzPct val="80000"/>
              <a:buFontTx/>
              <a:buNone/>
              <a:tabLst>
                <a:tab pos="365125" algn="l"/>
                <a:tab pos="469900" algn="l"/>
                <a:tab pos="919163" algn="l"/>
                <a:tab pos="1368425" algn="l"/>
                <a:tab pos="1817688" algn="l"/>
                <a:tab pos="2266950" algn="l"/>
                <a:tab pos="2716213" algn="l"/>
                <a:tab pos="3165475" algn="l"/>
                <a:tab pos="3614738" algn="l"/>
                <a:tab pos="4064000" algn="l"/>
                <a:tab pos="4513263" algn="l"/>
                <a:tab pos="4962525" algn="l"/>
                <a:tab pos="5411788" algn="l"/>
                <a:tab pos="5861050" algn="l"/>
                <a:tab pos="6310313" algn="l"/>
                <a:tab pos="6759575" algn="l"/>
                <a:tab pos="7208838" algn="l"/>
                <a:tab pos="7658100" algn="l"/>
                <a:tab pos="8107363" algn="l"/>
                <a:tab pos="8556625" algn="l"/>
                <a:tab pos="9005888" algn="l"/>
              </a:tabLst>
            </a:pPr>
            <a:r>
              <a:rPr lang="es-EC" dirty="0">
                <a:effectLst>
                  <a:outerShdw blurRad="38100" dist="38100" dir="2700000" algn="tl">
                    <a:srgbClr val="DDDDDD"/>
                  </a:outerShdw>
                </a:effectLst>
              </a:rPr>
              <a:t>Case</a:t>
            </a:r>
          </a:p>
          <a:p>
            <a:pPr marL="365125" indent="-268288">
              <a:lnSpc>
                <a:spcPct val="90000"/>
              </a:lnSpc>
              <a:buClr>
                <a:srgbClr val="7EC2D3"/>
              </a:buClr>
              <a:buSzPct val="80000"/>
              <a:buFont typeface="Wingdings 2" charset="0"/>
              <a:buChar char=""/>
              <a:tabLst>
                <a:tab pos="365125" algn="l"/>
                <a:tab pos="469900" algn="l"/>
                <a:tab pos="919163" algn="l"/>
                <a:tab pos="1368425" algn="l"/>
                <a:tab pos="1817688" algn="l"/>
                <a:tab pos="2266950" algn="l"/>
                <a:tab pos="2716213" algn="l"/>
                <a:tab pos="3165475" algn="l"/>
                <a:tab pos="3614738" algn="l"/>
                <a:tab pos="4064000" algn="l"/>
                <a:tab pos="4513263" algn="l"/>
                <a:tab pos="4962525" algn="l"/>
                <a:tab pos="5411788" algn="l"/>
                <a:tab pos="5861050" algn="l"/>
                <a:tab pos="6310313" algn="l"/>
                <a:tab pos="6759575" algn="l"/>
                <a:tab pos="7208838" algn="l"/>
                <a:tab pos="7658100" algn="l"/>
                <a:tab pos="8107363" algn="l"/>
                <a:tab pos="8556625" algn="l"/>
                <a:tab pos="9005888" algn="l"/>
              </a:tabLst>
            </a:pPr>
            <a:r>
              <a:rPr lang="es-EC" dirty="0"/>
              <a:t>Tiffany Stones Ltd. has a forecast cash flow deficit of $140,000 in two months time.  It has also debtors totaling $180,000.  The firm decides to use a factoring service that advances 80% of debtor balance. </a:t>
            </a:r>
          </a:p>
          <a:p>
            <a:pPr marL="871538" lvl="2">
              <a:lnSpc>
                <a:spcPct val="90000"/>
              </a:lnSpc>
              <a:spcBef>
                <a:spcPts val="700"/>
              </a:spcBef>
              <a:buClr>
                <a:srgbClr val="C5B07E"/>
              </a:buClr>
              <a:buFont typeface="Wingdings 2" charset="0"/>
              <a:buChar char=""/>
              <a:tabLst>
                <a:tab pos="365125" algn="l"/>
                <a:tab pos="469900" algn="l"/>
                <a:tab pos="919163" algn="l"/>
                <a:tab pos="1368425" algn="l"/>
                <a:tab pos="1817688" algn="l"/>
                <a:tab pos="2266950" algn="l"/>
                <a:tab pos="2716213" algn="l"/>
                <a:tab pos="3165475" algn="l"/>
                <a:tab pos="3614738" algn="l"/>
                <a:tab pos="4064000" algn="l"/>
                <a:tab pos="4513263" algn="l"/>
                <a:tab pos="4962525" algn="l"/>
                <a:tab pos="5411788" algn="l"/>
                <a:tab pos="5861050" algn="l"/>
                <a:tab pos="6310313" algn="l"/>
                <a:tab pos="6759575" algn="l"/>
                <a:tab pos="7208838" algn="l"/>
                <a:tab pos="7658100" algn="l"/>
                <a:tab pos="8107363" algn="l"/>
                <a:tab pos="8556625" algn="l"/>
                <a:tab pos="9005888" algn="l"/>
              </a:tabLst>
            </a:pPr>
            <a:r>
              <a:rPr lang="es-EC" sz="2800" dirty="0"/>
              <a:t>Calculate and explain whether this decision would resolve the cash flow problem for the business</a:t>
            </a:r>
          </a:p>
        </p:txBody>
      </p:sp>
      <p:sp>
        <p:nvSpPr>
          <p:cNvPr id="4" name="TextBox 3"/>
          <p:cNvSpPr txBox="1"/>
          <p:nvPr/>
        </p:nvSpPr>
        <p:spPr>
          <a:xfrm>
            <a:off x="285750" y="6248400"/>
            <a:ext cx="862965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AO2 </a:t>
            </a:r>
            <a:r>
              <a:rPr lang="mr-IN" dirty="0" smtClean="0"/>
              <a:t>–</a:t>
            </a:r>
            <a:r>
              <a:rPr lang="en-US" dirty="0" smtClean="0"/>
              <a:t> External sources of finance</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1435100" y="144463"/>
            <a:ext cx="7497763" cy="140493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C" b="1"/>
              <a:t>Leasing</a:t>
            </a:r>
          </a:p>
        </p:txBody>
      </p:sp>
      <p:sp>
        <p:nvSpPr>
          <p:cNvPr id="37890" name="Rectangle 2"/>
          <p:cNvSpPr>
            <a:spLocks noGrp="1" noChangeArrowheads="1"/>
          </p:cNvSpPr>
          <p:nvPr>
            <p:ph idx="1"/>
          </p:nvPr>
        </p:nvSpPr>
        <p:spPr>
          <a:xfrm>
            <a:off x="228600" y="1752600"/>
            <a:ext cx="8716963" cy="5472113"/>
          </a:xfrm>
          <a:ln/>
        </p:spPr>
        <p:txBody>
          <a:bodyPr>
            <a:normAutofit/>
          </a:bodyPr>
          <a:lstStyle/>
          <a:p>
            <a:pPr marL="331788" indent="-331788">
              <a:buSzPct val="45000"/>
              <a:buFont typeface="Wingdings" charset="0"/>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es-EC" sz="2000" dirty="0"/>
              <a:t>If your business needed a machine to produce certain item and you didn't have the money to buy that machine, what are the alternatives?</a:t>
            </a:r>
          </a:p>
          <a:p>
            <a:pPr marL="331788" indent="-331788">
              <a:buSzPct val="45000"/>
              <a:buFont typeface="Wingdings" charset="0"/>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es-EC" sz="2000" dirty="0"/>
              <a:t>A form of hiring.  </a:t>
            </a:r>
          </a:p>
          <a:p>
            <a:pPr marL="331788" indent="-331788">
              <a:buSzPct val="45000"/>
              <a:buFont typeface="Wingdings" charset="0"/>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es-EC" sz="2000" dirty="0"/>
              <a:t>Two parties: </a:t>
            </a:r>
            <a:r>
              <a:rPr lang="es-EC" sz="2000" u="sng" dirty="0"/>
              <a:t>Lessor</a:t>
            </a:r>
            <a:r>
              <a:rPr lang="es-EC" sz="2000" dirty="0"/>
              <a:t> and </a:t>
            </a:r>
            <a:r>
              <a:rPr lang="es-EC" sz="2000" u="sng" dirty="0"/>
              <a:t>Lessee</a:t>
            </a:r>
          </a:p>
          <a:p>
            <a:pPr marL="331788" indent="-331788">
              <a:buSzPct val="45000"/>
              <a:buFont typeface="Wingdings" charset="0"/>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es-EC" sz="2000" dirty="0"/>
              <a:t>It can be cheaper to lease assets such as machinery, vehicles and buildings.</a:t>
            </a:r>
          </a:p>
          <a:p>
            <a:pPr marL="331788" indent="-331788">
              <a:buSzPct val="45000"/>
              <a:buFont typeface="Wingdings" charset="0"/>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es-EC" sz="2000" dirty="0"/>
              <a:t>Leasing is suitable for businesses that do not have the initial capital to buy such assets</a:t>
            </a:r>
          </a:p>
          <a:p>
            <a:pPr marL="331788" indent="-331788">
              <a:buSzPct val="45000"/>
              <a:buFont typeface="Wingdings" charset="0"/>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es-EC" sz="2000" dirty="0"/>
              <a:t>Maintenance and upgrading are provided by the lessor</a:t>
            </a:r>
          </a:p>
          <a:p>
            <a:pPr marL="331788" indent="-331788">
              <a:buSzPct val="45000"/>
              <a:buFont typeface="Wingdings" charset="0"/>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es-EC" sz="2000" dirty="0"/>
              <a:t>Disadvantage: it's more expensive in the long term. Why?</a:t>
            </a:r>
          </a:p>
        </p:txBody>
      </p:sp>
      <p:sp>
        <p:nvSpPr>
          <p:cNvPr id="4" name="TextBox 3"/>
          <p:cNvSpPr txBox="1"/>
          <p:nvPr/>
        </p:nvSpPr>
        <p:spPr>
          <a:xfrm>
            <a:off x="285750" y="6248400"/>
            <a:ext cx="862965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AO2 </a:t>
            </a:r>
            <a:r>
              <a:rPr lang="mr-IN" dirty="0" smtClean="0"/>
              <a:t>–</a:t>
            </a:r>
            <a:r>
              <a:rPr lang="en-US" dirty="0" smtClean="0"/>
              <a:t> External sources of finance</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37890">
                                            <p:txEl>
                                              <p:pRg st="0" end="0"/>
                                            </p:txEl>
                                          </p:spTgt>
                                        </p:tgtEl>
                                        <p:attrNameLst>
                                          <p:attrName>style.visibility</p:attrName>
                                        </p:attrNameLst>
                                      </p:cBhvr>
                                      <p:to>
                                        <p:strVal val="visible"/>
                                      </p:to>
                                    </p:set>
                                    <p:animEffect transition="in" filter="blinds(horizontal)">
                                      <p:cBhvr additive="repl">
                                        <p:cTn id="7" dur="500"/>
                                        <p:tgtEl>
                                          <p:spTgt spid="378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37890">
                                            <p:txEl>
                                              <p:pRg st="1" end="1"/>
                                            </p:txEl>
                                          </p:spTgt>
                                        </p:tgtEl>
                                        <p:attrNameLst>
                                          <p:attrName>style.visibility</p:attrName>
                                        </p:attrNameLst>
                                      </p:cBhvr>
                                      <p:to>
                                        <p:strVal val="visible"/>
                                      </p:to>
                                    </p:set>
                                    <p:animEffect transition="in" filter="blinds(horizontal)">
                                      <p:cBhvr additive="repl">
                                        <p:cTn id="12" dur="500"/>
                                        <p:tgtEl>
                                          <p:spTgt spid="3789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37890">
                                            <p:txEl>
                                              <p:pRg st="2" end="2"/>
                                            </p:txEl>
                                          </p:spTgt>
                                        </p:tgtEl>
                                        <p:attrNameLst>
                                          <p:attrName>style.visibility</p:attrName>
                                        </p:attrNameLst>
                                      </p:cBhvr>
                                      <p:to>
                                        <p:strVal val="visible"/>
                                      </p:to>
                                    </p:set>
                                    <p:animEffect transition="in" filter="blinds(horizontal)">
                                      <p:cBhvr additive="repl">
                                        <p:cTn id="17" dur="500"/>
                                        <p:tgtEl>
                                          <p:spTgt spid="3789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37890">
                                            <p:txEl>
                                              <p:pRg st="3" end="3"/>
                                            </p:txEl>
                                          </p:spTgt>
                                        </p:tgtEl>
                                        <p:attrNameLst>
                                          <p:attrName>style.visibility</p:attrName>
                                        </p:attrNameLst>
                                      </p:cBhvr>
                                      <p:to>
                                        <p:strVal val="visible"/>
                                      </p:to>
                                    </p:set>
                                    <p:animEffect transition="in" filter="blinds(horizontal)">
                                      <p:cBhvr additive="repl">
                                        <p:cTn id="22" dur="500"/>
                                        <p:tgtEl>
                                          <p:spTgt spid="3789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additive="repl">
                                        <p:cTn id="26" dur="1" fill="hold">
                                          <p:stCondLst>
                                            <p:cond delay="0"/>
                                          </p:stCondLst>
                                        </p:cTn>
                                        <p:tgtEl>
                                          <p:spTgt spid="37890">
                                            <p:txEl>
                                              <p:pRg st="4" end="4"/>
                                            </p:txEl>
                                          </p:spTgt>
                                        </p:tgtEl>
                                        <p:attrNameLst>
                                          <p:attrName>style.visibility</p:attrName>
                                        </p:attrNameLst>
                                      </p:cBhvr>
                                      <p:to>
                                        <p:strVal val="visible"/>
                                      </p:to>
                                    </p:set>
                                    <p:animEffect transition="in" filter="blinds(horizontal)">
                                      <p:cBhvr additive="repl">
                                        <p:cTn id="27" dur="500"/>
                                        <p:tgtEl>
                                          <p:spTgt spid="3789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additive="repl">
                                        <p:cTn id="31" dur="1" fill="hold">
                                          <p:stCondLst>
                                            <p:cond delay="0"/>
                                          </p:stCondLst>
                                        </p:cTn>
                                        <p:tgtEl>
                                          <p:spTgt spid="37890">
                                            <p:txEl>
                                              <p:pRg st="5" end="5"/>
                                            </p:txEl>
                                          </p:spTgt>
                                        </p:tgtEl>
                                        <p:attrNameLst>
                                          <p:attrName>style.visibility</p:attrName>
                                        </p:attrNameLst>
                                      </p:cBhvr>
                                      <p:to>
                                        <p:strVal val="visible"/>
                                      </p:to>
                                    </p:set>
                                    <p:animEffect transition="in" filter="blinds(horizontal)">
                                      <p:cBhvr additive="repl">
                                        <p:cTn id="32" dur="500"/>
                                        <p:tgtEl>
                                          <p:spTgt spid="3789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additive="repl">
                                        <p:cTn id="36" dur="1" fill="hold">
                                          <p:stCondLst>
                                            <p:cond delay="0"/>
                                          </p:stCondLst>
                                        </p:cTn>
                                        <p:tgtEl>
                                          <p:spTgt spid="37890">
                                            <p:txEl>
                                              <p:pRg st="6" end="6"/>
                                            </p:txEl>
                                          </p:spTgt>
                                        </p:tgtEl>
                                        <p:attrNameLst>
                                          <p:attrName>style.visibility</p:attrName>
                                        </p:attrNameLst>
                                      </p:cBhvr>
                                      <p:to>
                                        <p:strVal val="visible"/>
                                      </p:to>
                                    </p:set>
                                    <p:animEffect transition="in" filter="blinds(horizontal)">
                                      <p:cBhvr additive="repl">
                                        <p:cTn id="37" dur="500"/>
                                        <p:tgtEl>
                                          <p:spTgt spid="3789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1435100" y="144463"/>
            <a:ext cx="7497763" cy="140493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C" b="1"/>
              <a:t>Venture Capital</a:t>
            </a:r>
          </a:p>
        </p:txBody>
      </p:sp>
      <p:sp>
        <p:nvSpPr>
          <p:cNvPr id="40962" name="Rectangle 2"/>
          <p:cNvSpPr>
            <a:spLocks noGrp="1" noChangeArrowheads="1"/>
          </p:cNvSpPr>
          <p:nvPr>
            <p:ph idx="1"/>
          </p:nvPr>
        </p:nvSpPr>
        <p:spPr>
          <a:xfrm>
            <a:off x="228600" y="1600200"/>
            <a:ext cx="8686800" cy="5110163"/>
          </a:xfrm>
          <a:ln/>
        </p:spPr>
        <p:txBody>
          <a:bodyPr>
            <a:normAutofit/>
          </a:bodyPr>
          <a:lstStyle/>
          <a:p>
            <a:pPr marL="331788" indent="-331788">
              <a:buSzPct val="45000"/>
              <a:buFont typeface="Wingdings" charset="0"/>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es-EC" sz="2000" dirty="0"/>
              <a:t>Sometimes called </a:t>
            </a:r>
            <a:r>
              <a:rPr lang="es-EC" sz="2000" i="1" dirty="0"/>
              <a:t>business angels</a:t>
            </a:r>
          </a:p>
          <a:p>
            <a:pPr marL="331788" indent="-331788">
              <a:buSzPct val="45000"/>
              <a:buFont typeface="Wingdings" charset="0"/>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es-EC" sz="2000" dirty="0"/>
              <a:t>Risk capital invested in business start-ups or expanding small businesses, that have good profit potential, but do not find it easy to gain finance from other sources</a:t>
            </a:r>
          </a:p>
          <a:p>
            <a:pPr marL="331788" indent="-331788">
              <a:buSzPct val="45000"/>
              <a:buFont typeface="Wingdings" charset="0"/>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es-EC" sz="2000" dirty="0"/>
              <a:t>Before investing, venture capitalists will look at a number of criteria, including:</a:t>
            </a:r>
          </a:p>
          <a:p>
            <a:pPr marL="1473200" lvl="1" indent="-558800">
              <a:buSzPct val="45000"/>
              <a:buFont typeface="Wingdings" charset="0"/>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es-EC" sz="2000" dirty="0"/>
              <a:t>ROI – Return on investment</a:t>
            </a:r>
          </a:p>
          <a:p>
            <a:pPr marL="1473200" lvl="1" indent="-558800">
              <a:buSzPct val="45000"/>
              <a:buFont typeface="Wingdings" charset="0"/>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es-EC" sz="2000" dirty="0"/>
              <a:t>People, team</a:t>
            </a:r>
          </a:p>
          <a:p>
            <a:pPr marL="1473200" lvl="1" indent="-558800">
              <a:buSzPct val="45000"/>
              <a:buFont typeface="Wingdings" charset="0"/>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es-EC" sz="2000" dirty="0"/>
              <a:t>Track record</a:t>
            </a:r>
          </a:p>
          <a:p>
            <a:pPr marL="1473200" lvl="1" indent="-558800">
              <a:buSzPct val="45000"/>
              <a:buFont typeface="Wingdings" charset="0"/>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es-EC" sz="2000" dirty="0"/>
              <a:t>Business plan</a:t>
            </a:r>
          </a:p>
          <a:p>
            <a:pPr marL="2286000" lvl="2" indent="-455613">
              <a:buSzPct val="45000"/>
              <a:buFont typeface="Wingdings" charset="0"/>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es-EC" dirty="0"/>
              <a:t>Understand the </a:t>
            </a:r>
            <a:r>
              <a:rPr lang="es-EC" dirty="0" smtClean="0"/>
              <a:t>marke, Growth potential, Innovative</a:t>
            </a:r>
            <a:r>
              <a:rPr lang="es-EC" dirty="0"/>
              <a:t>, original ideas</a:t>
            </a:r>
          </a:p>
        </p:txBody>
      </p:sp>
      <p:sp>
        <p:nvSpPr>
          <p:cNvPr id="4" name="TextBox 3"/>
          <p:cNvSpPr txBox="1"/>
          <p:nvPr/>
        </p:nvSpPr>
        <p:spPr>
          <a:xfrm>
            <a:off x="285750" y="6248400"/>
            <a:ext cx="862965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AO2 </a:t>
            </a:r>
            <a:r>
              <a:rPr lang="mr-IN" dirty="0" smtClean="0"/>
              <a:t>–</a:t>
            </a:r>
            <a:r>
              <a:rPr lang="en-US" dirty="0" smtClean="0"/>
              <a:t> External sources of finance</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4096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4096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4096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4096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4096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4096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fill="hold" nodeType="clickEffect">
                                  <p:stCondLst>
                                    <p:cond delay="0"/>
                                  </p:stCondLst>
                                  <p:childTnLst>
                                    <p:set>
                                      <p:cBhvr additive="repl">
                                        <p:cTn id="34" dur="1" fill="hold">
                                          <p:stCondLst>
                                            <p:cond delay="0"/>
                                          </p:stCondLst>
                                        </p:cTn>
                                        <p:tgtEl>
                                          <p:spTgt spid="4096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1435100" y="144463"/>
            <a:ext cx="7496175" cy="140493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C" b="1"/>
              <a:t>Short-term</a:t>
            </a:r>
          </a:p>
        </p:txBody>
      </p:sp>
      <p:sp>
        <p:nvSpPr>
          <p:cNvPr id="41986" name="Rectangle 2"/>
          <p:cNvSpPr>
            <a:spLocks noGrp="1" noChangeArrowheads="1"/>
          </p:cNvSpPr>
          <p:nvPr>
            <p:ph idx="1"/>
          </p:nvPr>
        </p:nvSpPr>
        <p:spPr>
          <a:xfrm>
            <a:off x="914400" y="1828800"/>
            <a:ext cx="7496175" cy="4797425"/>
          </a:xfrm>
          <a:ln/>
        </p:spPr>
        <p:txBody>
          <a:bodyPr/>
          <a:lstStyle/>
          <a:p>
            <a:pPr marL="333375" indent="-333375">
              <a:buSzPct val="45000"/>
              <a:buFont typeface="Wingdings"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s-EC" dirty="0"/>
              <a:t>It refers to the current fiscal year.  </a:t>
            </a:r>
          </a:p>
          <a:p>
            <a:pPr marL="333375" indent="-333375">
              <a:buSzPct val="45000"/>
              <a:buFont typeface="Wingdings"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s-EC" dirty="0"/>
              <a:t>In terms of external sources of finance, this means anything that has to be repaid to creditors and lenders within the next twelve </a:t>
            </a:r>
            <a:r>
              <a:rPr lang="es-EC" dirty="0" smtClean="0"/>
              <a:t>months</a:t>
            </a:r>
          </a:p>
          <a:p>
            <a:pPr marL="333375" indent="-333375">
              <a:buSzPct val="45000"/>
              <a:buFont typeface="Wingdings"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s-EC" dirty="0" smtClean="0"/>
              <a:t>Examples include trade credit, overdrafts or debt factoring (although debt factoring does not need to be paid back).</a:t>
            </a:r>
            <a:endParaRPr lang="es-EC" dirty="0"/>
          </a:p>
        </p:txBody>
      </p:sp>
      <p:sp>
        <p:nvSpPr>
          <p:cNvPr id="4" name="TextBox 3"/>
          <p:cNvSpPr txBox="1"/>
          <p:nvPr/>
        </p:nvSpPr>
        <p:spPr>
          <a:xfrm>
            <a:off x="285750" y="6248400"/>
            <a:ext cx="862965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AO1 </a:t>
            </a:r>
            <a:r>
              <a:rPr lang="mr-IN" dirty="0" smtClean="0"/>
              <a:t>–</a:t>
            </a:r>
            <a:r>
              <a:rPr lang="en-US" dirty="0" smtClean="0"/>
              <a:t> Short, medium and long-term sources of finance</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41986">
                                            <p:txEl>
                                              <p:pRg st="0" end="0"/>
                                            </p:txEl>
                                          </p:spTgt>
                                        </p:tgtEl>
                                        <p:attrNameLst>
                                          <p:attrName>style.visibility</p:attrName>
                                        </p:attrNameLst>
                                      </p:cBhvr>
                                      <p:to>
                                        <p:strVal val="visible"/>
                                      </p:to>
                                    </p:set>
                                    <p:animEffect transition="in" filter="blinds(horizontal)">
                                      <p:cBhvr additive="repl">
                                        <p:cTn id="7" dur="500"/>
                                        <p:tgtEl>
                                          <p:spTgt spid="419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fill="hold" nodeType="clickEffect">
                                  <p:stCondLst>
                                    <p:cond delay="0"/>
                                  </p:stCondLst>
                                  <p:childTnLst>
                                    <p:set>
                                      <p:cBhvr additive="repl">
                                        <p:cTn id="11" dur="1" fill="hold">
                                          <p:stCondLst>
                                            <p:cond delay="0"/>
                                          </p:stCondLst>
                                        </p:cTn>
                                        <p:tgtEl>
                                          <p:spTgt spid="41986">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fill="hold" nodeType="clickEffect">
                                  <p:stCondLst>
                                    <p:cond delay="0"/>
                                  </p:stCondLst>
                                  <p:childTnLst>
                                    <p:set>
                                      <p:cBhvr additive="repl">
                                        <p:cTn id="15" dur="1" fill="hold">
                                          <p:stCondLst>
                                            <p:cond delay="0"/>
                                          </p:stCondLst>
                                        </p:cTn>
                                        <p:tgtEl>
                                          <p:spTgt spid="419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1435100" y="144463"/>
            <a:ext cx="7496175" cy="140493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C" b="1"/>
              <a:t>Medium-term</a:t>
            </a:r>
          </a:p>
        </p:txBody>
      </p:sp>
      <p:sp>
        <p:nvSpPr>
          <p:cNvPr id="43010" name="Rectangle 2"/>
          <p:cNvSpPr>
            <a:spLocks noGrp="1" noChangeArrowheads="1"/>
          </p:cNvSpPr>
          <p:nvPr>
            <p:ph idx="1"/>
          </p:nvPr>
        </p:nvSpPr>
        <p:spPr>
          <a:xfrm>
            <a:off x="685800" y="1828800"/>
            <a:ext cx="7496175" cy="4797425"/>
          </a:xfrm>
          <a:ln/>
        </p:spPr>
        <p:txBody>
          <a:bodyPr/>
          <a:lstStyle/>
          <a:p>
            <a:pPr marL="333375" indent="-333375">
              <a:buSzPct val="45000"/>
              <a:buFont typeface="Wingdings"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s-EC" dirty="0"/>
              <a:t>More than twelve months but less than five years.  </a:t>
            </a:r>
          </a:p>
          <a:p>
            <a:pPr marL="333375" indent="-333375">
              <a:buSzPct val="45000"/>
              <a:buFont typeface="Wingdings"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s-EC" dirty="0"/>
              <a:t>In terms of sources of finance, mid-term sources might include commercial loans, </a:t>
            </a:r>
            <a:r>
              <a:rPr lang="es-EC" dirty="0" smtClean="0"/>
              <a:t>and leasing agreements </a:t>
            </a:r>
            <a:endParaRPr lang="es-EC" dirty="0"/>
          </a:p>
        </p:txBody>
      </p:sp>
      <p:sp>
        <p:nvSpPr>
          <p:cNvPr id="4" name="TextBox 3"/>
          <p:cNvSpPr txBox="1"/>
          <p:nvPr/>
        </p:nvSpPr>
        <p:spPr>
          <a:xfrm>
            <a:off x="285750" y="6248400"/>
            <a:ext cx="862965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AO1 </a:t>
            </a:r>
            <a:r>
              <a:rPr lang="mr-IN" dirty="0" smtClean="0"/>
              <a:t>–</a:t>
            </a:r>
            <a:r>
              <a:rPr lang="en-US" dirty="0" smtClean="0"/>
              <a:t> Short, medium and long-term sources of finance</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43010">
                                            <p:txEl>
                                              <p:pRg st="0" end="0"/>
                                            </p:txEl>
                                          </p:spTgt>
                                        </p:tgtEl>
                                        <p:attrNameLst>
                                          <p:attrName>style.visibility</p:attrName>
                                        </p:attrNameLst>
                                      </p:cBhvr>
                                      <p:to>
                                        <p:strVal val="visible"/>
                                      </p:to>
                                    </p:set>
                                    <p:animEffect transition="in" filter="blinds(horizontal)">
                                      <p:cBhvr additive="repl">
                                        <p:cTn id="7" dur="500"/>
                                        <p:tgtEl>
                                          <p:spTgt spid="430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fill="hold" nodeType="clickEffect">
                                  <p:stCondLst>
                                    <p:cond delay="0"/>
                                  </p:stCondLst>
                                  <p:childTnLst>
                                    <p:set>
                                      <p:cBhvr additive="repl">
                                        <p:cTn id="11" dur="1" fill="hold">
                                          <p:stCondLst>
                                            <p:cond delay="0"/>
                                          </p:stCondLst>
                                        </p:cTn>
                                        <p:tgtEl>
                                          <p:spTgt spid="430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1152525" y="204788"/>
            <a:ext cx="7781925" cy="12827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C" sz="3900" b="1"/>
              <a:t>Categorization </a:t>
            </a:r>
            <a:r>
              <a:rPr lang="es-EC" sz="2800"/>
              <a:t>(in terms of purpose)</a:t>
            </a:r>
          </a:p>
        </p:txBody>
      </p:sp>
      <p:sp>
        <p:nvSpPr>
          <p:cNvPr id="12290" name="Rectangle 2"/>
          <p:cNvSpPr>
            <a:spLocks noGrp="1" noChangeArrowheads="1"/>
          </p:cNvSpPr>
          <p:nvPr>
            <p:ph idx="1"/>
          </p:nvPr>
        </p:nvSpPr>
        <p:spPr>
          <a:xfrm>
            <a:off x="1447800" y="1828800"/>
            <a:ext cx="7499350" cy="4800600"/>
          </a:xfrm>
          <a:ln/>
        </p:spPr>
        <p:txBody>
          <a:bodyPr/>
          <a:lstStyle/>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b="1" u="sng" dirty="0"/>
              <a:t>Revenue expenditure</a:t>
            </a:r>
          </a:p>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Payments for the daily running of the business, e.g. wages, raw materials, electricity</a:t>
            </a:r>
          </a:p>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i="1" dirty="0"/>
              <a:t>Indirect costs, e.g. rent, insurance, advertising.</a:t>
            </a:r>
          </a:p>
          <a:p>
            <a:pPr marL="350838" indent="-280988">
              <a:buClrTx/>
              <a:buSzPct val="80000"/>
              <a:buFontTx/>
              <a:buNone/>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	</a:t>
            </a:r>
          </a:p>
        </p:txBody>
      </p:sp>
      <p:sp>
        <p:nvSpPr>
          <p:cNvPr id="4" name="TextBox 3"/>
          <p:cNvSpPr txBox="1"/>
          <p:nvPr/>
        </p:nvSpPr>
        <p:spPr>
          <a:xfrm>
            <a:off x="285750" y="6172200"/>
            <a:ext cx="862965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mtClean="0"/>
              <a:t>AO2 - Role </a:t>
            </a:r>
            <a:r>
              <a:rPr lang="en-US" dirty="0" smtClean="0"/>
              <a:t>of finance for Business</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decel="100000" fill="hold" nodeType="clickEffect">
                                  <p:stCondLst>
                                    <p:cond delay="0"/>
                                  </p:stCondLst>
                                  <p:childTnLst>
                                    <p:set>
                                      <p:cBhvr additive="repl">
                                        <p:cTn id="6" dur="1" fill="hold">
                                          <p:stCondLst>
                                            <p:cond delay="0"/>
                                          </p:stCondLst>
                                        </p:cTn>
                                        <p:tgtEl>
                                          <p:spTgt spid="12290">
                                            <p:txEl>
                                              <p:pRg st="0" end="0"/>
                                            </p:txEl>
                                          </p:spTgt>
                                        </p:tgtEl>
                                        <p:attrNameLst>
                                          <p:attrName>style.visibility</p:attrName>
                                        </p:attrNameLst>
                                      </p:cBhvr>
                                      <p:to>
                                        <p:strVal val="visible"/>
                                      </p:to>
                                    </p:set>
                                    <p:anim calcmode="lin" valueType="num">
                                      <p:cBhvr additive="repl">
                                        <p:cTn id="7" dur="500" fill="hold"/>
                                        <p:tgtEl>
                                          <p:spTgt spid="12290">
                                            <p:txEl>
                                              <p:pRg st="0" end="0"/>
                                            </p:txEl>
                                          </p:spTgt>
                                        </p:tgtEl>
                                        <p:attrNameLst>
                                          <p:attrName>ppt_w</p:attrName>
                                        </p:attrNameLst>
                                      </p:cBhvr>
                                      <p:tavLst>
                                        <p:tav tm="100000">
                                          <p:val>
                                            <p:fltVal val="0"/>
                                          </p:val>
                                        </p:tav>
                                        <p:tav>
                                          <p:val>
                                            <p:strVal val="#ppt_w"/>
                                          </p:val>
                                        </p:tav>
                                      </p:tavLst>
                                    </p:anim>
                                    <p:anim calcmode="lin" valueType="num">
                                      <p:cBhvr additive="repl">
                                        <p:cTn id="8" dur="500" fill="hold"/>
                                        <p:tgtEl>
                                          <p:spTgt spid="12290">
                                            <p:txEl>
                                              <p:pRg st="0" end="0"/>
                                            </p:txEl>
                                          </p:spTgt>
                                        </p:tgtEl>
                                        <p:attrNameLst>
                                          <p:attrName>ppt_h</p:attrName>
                                        </p:attrNameLst>
                                      </p:cBhvr>
                                      <p:tavLst>
                                        <p:tav tm="100000">
                                          <p:val>
                                            <p:fltVal val="0"/>
                                          </p:val>
                                        </p:tav>
                                        <p:tav>
                                          <p:val>
                                            <p:strVal val="#ppt_h"/>
                                          </p:val>
                                        </p:tav>
                                      </p:tavLst>
                                    </p:anim>
                                    <p:anim calcmode="lin" valueType="num">
                                      <p:cBhvr additive="repl">
                                        <p:cTn id="9" dur="500" fill="hold"/>
                                        <p:tgtEl>
                                          <p:spTgt spid="12290">
                                            <p:txEl>
                                              <p:pRg st="0" end="0"/>
                                            </p:txEl>
                                          </p:spTgt>
                                        </p:tgtEl>
                                        <p:attrNameLst>
                                          <p:attrName>r</p:attrName>
                                        </p:attrNameLst>
                                      </p:cBhvr>
                                      <p:tavLst>
                                        <p:tav tm="100000">
                                          <p:val>
                                            <p:strVal val="360"/>
                                          </p:val>
                                        </p:tav>
                                        <p:tav>
                                          <p:val>
                                            <p:strVal val="0"/>
                                          </p:val>
                                        </p:tav>
                                      </p:tavLst>
                                    </p:anim>
                                    <p:animEffect transition="in" filter="fade">
                                      <p:cBhvr additive="repl">
                                        <p:cTn id="10" dur="500"/>
                                        <p:tgtEl>
                                          <p:spTgt spid="12290">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decel="100000" fill="hold" nodeType="clickEffect">
                                  <p:stCondLst>
                                    <p:cond delay="0"/>
                                  </p:stCondLst>
                                  <p:childTnLst>
                                    <p:set>
                                      <p:cBhvr additive="repl">
                                        <p:cTn id="14" dur="1" fill="hold">
                                          <p:stCondLst>
                                            <p:cond delay="0"/>
                                          </p:stCondLst>
                                        </p:cTn>
                                        <p:tgtEl>
                                          <p:spTgt spid="12290">
                                            <p:txEl>
                                              <p:pRg st="1" end="1"/>
                                            </p:txEl>
                                          </p:spTgt>
                                        </p:tgtEl>
                                        <p:attrNameLst>
                                          <p:attrName>style.visibility</p:attrName>
                                        </p:attrNameLst>
                                      </p:cBhvr>
                                      <p:to>
                                        <p:strVal val="visible"/>
                                      </p:to>
                                    </p:set>
                                    <p:anim calcmode="lin" valueType="num">
                                      <p:cBhvr additive="repl">
                                        <p:cTn id="15" dur="500" fill="hold"/>
                                        <p:tgtEl>
                                          <p:spTgt spid="12290">
                                            <p:txEl>
                                              <p:pRg st="1" end="1"/>
                                            </p:txEl>
                                          </p:spTgt>
                                        </p:tgtEl>
                                        <p:attrNameLst>
                                          <p:attrName>ppt_w</p:attrName>
                                        </p:attrNameLst>
                                      </p:cBhvr>
                                      <p:tavLst>
                                        <p:tav tm="100000">
                                          <p:val>
                                            <p:fltVal val="0"/>
                                          </p:val>
                                        </p:tav>
                                        <p:tav>
                                          <p:val>
                                            <p:strVal val="#ppt_w"/>
                                          </p:val>
                                        </p:tav>
                                      </p:tavLst>
                                    </p:anim>
                                    <p:anim calcmode="lin" valueType="num">
                                      <p:cBhvr additive="repl">
                                        <p:cTn id="16" dur="500" fill="hold"/>
                                        <p:tgtEl>
                                          <p:spTgt spid="12290">
                                            <p:txEl>
                                              <p:pRg st="1" end="1"/>
                                            </p:txEl>
                                          </p:spTgt>
                                        </p:tgtEl>
                                        <p:attrNameLst>
                                          <p:attrName>ppt_h</p:attrName>
                                        </p:attrNameLst>
                                      </p:cBhvr>
                                      <p:tavLst>
                                        <p:tav tm="100000">
                                          <p:val>
                                            <p:fltVal val="0"/>
                                          </p:val>
                                        </p:tav>
                                        <p:tav>
                                          <p:val>
                                            <p:strVal val="#ppt_h"/>
                                          </p:val>
                                        </p:tav>
                                      </p:tavLst>
                                    </p:anim>
                                    <p:anim calcmode="lin" valueType="num">
                                      <p:cBhvr additive="repl">
                                        <p:cTn id="17" dur="500" fill="hold"/>
                                        <p:tgtEl>
                                          <p:spTgt spid="12290">
                                            <p:txEl>
                                              <p:pRg st="1" end="1"/>
                                            </p:txEl>
                                          </p:spTgt>
                                        </p:tgtEl>
                                        <p:attrNameLst>
                                          <p:attrName>r</p:attrName>
                                        </p:attrNameLst>
                                      </p:cBhvr>
                                      <p:tavLst>
                                        <p:tav tm="100000">
                                          <p:val>
                                            <p:strVal val="360"/>
                                          </p:val>
                                        </p:tav>
                                        <p:tav>
                                          <p:val>
                                            <p:strVal val="0"/>
                                          </p:val>
                                        </p:tav>
                                      </p:tavLst>
                                    </p:anim>
                                    <p:animEffect transition="in" filter="fade">
                                      <p:cBhvr additive="repl">
                                        <p:cTn id="18" dur="500"/>
                                        <p:tgtEl>
                                          <p:spTgt spid="12290">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decel="100000" fill="hold" nodeType="clickEffect">
                                  <p:stCondLst>
                                    <p:cond delay="0"/>
                                  </p:stCondLst>
                                  <p:childTnLst>
                                    <p:set>
                                      <p:cBhvr additive="repl">
                                        <p:cTn id="22" dur="1" fill="hold">
                                          <p:stCondLst>
                                            <p:cond delay="0"/>
                                          </p:stCondLst>
                                        </p:cTn>
                                        <p:tgtEl>
                                          <p:spTgt spid="12290">
                                            <p:txEl>
                                              <p:pRg st="2" end="2"/>
                                            </p:txEl>
                                          </p:spTgt>
                                        </p:tgtEl>
                                        <p:attrNameLst>
                                          <p:attrName>style.visibility</p:attrName>
                                        </p:attrNameLst>
                                      </p:cBhvr>
                                      <p:to>
                                        <p:strVal val="visible"/>
                                      </p:to>
                                    </p:set>
                                    <p:anim calcmode="lin" valueType="num">
                                      <p:cBhvr additive="repl">
                                        <p:cTn id="23" dur="500" fill="hold"/>
                                        <p:tgtEl>
                                          <p:spTgt spid="12290">
                                            <p:txEl>
                                              <p:pRg st="2" end="2"/>
                                            </p:txEl>
                                          </p:spTgt>
                                        </p:tgtEl>
                                        <p:attrNameLst>
                                          <p:attrName>ppt_w</p:attrName>
                                        </p:attrNameLst>
                                      </p:cBhvr>
                                      <p:tavLst>
                                        <p:tav tm="100000">
                                          <p:val>
                                            <p:fltVal val="0"/>
                                          </p:val>
                                        </p:tav>
                                        <p:tav>
                                          <p:val>
                                            <p:strVal val="#ppt_w"/>
                                          </p:val>
                                        </p:tav>
                                      </p:tavLst>
                                    </p:anim>
                                    <p:anim calcmode="lin" valueType="num">
                                      <p:cBhvr additive="repl">
                                        <p:cTn id="24" dur="500" fill="hold"/>
                                        <p:tgtEl>
                                          <p:spTgt spid="12290">
                                            <p:txEl>
                                              <p:pRg st="2" end="2"/>
                                            </p:txEl>
                                          </p:spTgt>
                                        </p:tgtEl>
                                        <p:attrNameLst>
                                          <p:attrName>ppt_h</p:attrName>
                                        </p:attrNameLst>
                                      </p:cBhvr>
                                      <p:tavLst>
                                        <p:tav tm="100000">
                                          <p:val>
                                            <p:fltVal val="0"/>
                                          </p:val>
                                        </p:tav>
                                        <p:tav>
                                          <p:val>
                                            <p:strVal val="#ppt_h"/>
                                          </p:val>
                                        </p:tav>
                                      </p:tavLst>
                                    </p:anim>
                                    <p:anim calcmode="lin" valueType="num">
                                      <p:cBhvr additive="repl">
                                        <p:cTn id="25" dur="500" fill="hold"/>
                                        <p:tgtEl>
                                          <p:spTgt spid="12290">
                                            <p:txEl>
                                              <p:pRg st="2" end="2"/>
                                            </p:txEl>
                                          </p:spTgt>
                                        </p:tgtEl>
                                        <p:attrNameLst>
                                          <p:attrName>r</p:attrName>
                                        </p:attrNameLst>
                                      </p:cBhvr>
                                      <p:tavLst>
                                        <p:tav tm="100000">
                                          <p:val>
                                            <p:strVal val="360"/>
                                          </p:val>
                                        </p:tav>
                                        <p:tav>
                                          <p:val>
                                            <p:strVal val="0"/>
                                          </p:val>
                                        </p:tav>
                                      </p:tavLst>
                                    </p:anim>
                                    <p:animEffect transition="in" filter="fade">
                                      <p:cBhvr additive="repl">
                                        <p:cTn id="26" dur="500"/>
                                        <p:tgtEl>
                                          <p:spTgt spid="122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1435100" y="144463"/>
            <a:ext cx="7496175" cy="140493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C" b="1"/>
              <a:t>Long-term</a:t>
            </a:r>
          </a:p>
        </p:txBody>
      </p:sp>
      <p:sp>
        <p:nvSpPr>
          <p:cNvPr id="44034" name="Rectangle 2"/>
          <p:cNvSpPr>
            <a:spLocks noGrp="1" noChangeArrowheads="1"/>
          </p:cNvSpPr>
          <p:nvPr>
            <p:ph idx="1"/>
          </p:nvPr>
        </p:nvSpPr>
        <p:spPr>
          <a:xfrm>
            <a:off x="990600" y="1828800"/>
            <a:ext cx="7496175" cy="4797425"/>
          </a:xfrm>
          <a:ln/>
        </p:spPr>
        <p:txBody>
          <a:bodyPr/>
          <a:lstStyle/>
          <a:p>
            <a:pPr marL="333375" indent="-333375">
              <a:buSzPct val="45000"/>
              <a:buFont typeface="Wingdings"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s-EC" dirty="0"/>
              <a:t>Any term after the next five years</a:t>
            </a:r>
          </a:p>
          <a:p>
            <a:pPr marL="333375" indent="-333375">
              <a:buSzPct val="45000"/>
              <a:buFont typeface="Wingdings"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s-EC" dirty="0" smtClean="0"/>
              <a:t>Loan, share capital</a:t>
            </a:r>
            <a:endParaRPr lang="es-EC" dirty="0"/>
          </a:p>
          <a:p>
            <a:pPr marL="333375" indent="-333375">
              <a:buSzPct val="45000"/>
              <a:buFont typeface="Wingdings"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s-EC" dirty="0"/>
              <a:t>The longer the period in question, the harder it becomes to plan effectively</a:t>
            </a:r>
          </a:p>
        </p:txBody>
      </p:sp>
      <p:sp>
        <p:nvSpPr>
          <p:cNvPr id="4" name="TextBox 3"/>
          <p:cNvSpPr txBox="1"/>
          <p:nvPr/>
        </p:nvSpPr>
        <p:spPr>
          <a:xfrm>
            <a:off x="285750" y="6248400"/>
            <a:ext cx="862965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AO1 </a:t>
            </a:r>
            <a:r>
              <a:rPr lang="mr-IN" dirty="0" smtClean="0"/>
              <a:t>–</a:t>
            </a:r>
            <a:r>
              <a:rPr lang="en-US" dirty="0" smtClean="0"/>
              <a:t> Short, medium and long-term sources of finance</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440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4403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440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1435100" y="144463"/>
            <a:ext cx="7496175" cy="140493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C" b="1"/>
              <a:t>Short, mid, long terms</a:t>
            </a:r>
          </a:p>
        </p:txBody>
      </p:sp>
      <p:sp>
        <p:nvSpPr>
          <p:cNvPr id="45058" name="Rectangle 2"/>
          <p:cNvSpPr>
            <a:spLocks noGrp="1" noChangeArrowheads="1"/>
          </p:cNvSpPr>
          <p:nvPr>
            <p:ph idx="1"/>
          </p:nvPr>
        </p:nvSpPr>
        <p:spPr>
          <a:xfrm>
            <a:off x="762000" y="1828800"/>
            <a:ext cx="7496175" cy="4797425"/>
          </a:xfrm>
          <a:ln/>
        </p:spPr>
        <p:txBody>
          <a:bodyPr/>
          <a:lstStyle/>
          <a:p>
            <a:pPr marL="333375" indent="-333375">
              <a:buSzPct val="45000"/>
              <a:buFont typeface="Wingdings"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s-EC" sz="2400" dirty="0"/>
              <a:t>These definitions will vary from business to business and industry to industry.  </a:t>
            </a:r>
          </a:p>
          <a:p>
            <a:pPr marL="333375" indent="-333375">
              <a:buSzPct val="45000"/>
              <a:buFont typeface="Wingdings"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s-EC" sz="2400" dirty="0"/>
              <a:t>How do these definitions link to the overall aim and objectives of the business?</a:t>
            </a:r>
          </a:p>
          <a:p>
            <a:pPr marL="333375" indent="-333375">
              <a:buSzPct val="45000"/>
              <a:buFont typeface="Wingdings"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s-EC" sz="2400" dirty="0"/>
              <a:t>Industries heavily involved in R&amp;D such as space technology or pharmaceuticals might see the mid-term as the next 10 years.</a:t>
            </a:r>
          </a:p>
          <a:p>
            <a:pPr marL="333375" indent="-333375">
              <a:buSzPct val="45000"/>
              <a:buFont typeface="Wingdings"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s-EC" sz="2400" dirty="0"/>
              <a:t>ICT industry might see the next 5 years as a relatively long term.</a:t>
            </a:r>
          </a:p>
        </p:txBody>
      </p:sp>
      <p:sp>
        <p:nvSpPr>
          <p:cNvPr id="4" name="TextBox 3"/>
          <p:cNvSpPr txBox="1"/>
          <p:nvPr/>
        </p:nvSpPr>
        <p:spPr>
          <a:xfrm>
            <a:off x="285750" y="6248400"/>
            <a:ext cx="862965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AO1 </a:t>
            </a:r>
            <a:r>
              <a:rPr lang="mr-IN" dirty="0" smtClean="0"/>
              <a:t>–</a:t>
            </a:r>
            <a:r>
              <a:rPr lang="en-US" dirty="0" smtClean="0"/>
              <a:t> Short, medium and long-term sources of finance</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450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4505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4505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450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a:xfrm>
            <a:off x="144463" y="144463"/>
            <a:ext cx="8999537" cy="140493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C" b="1"/>
              <a:t>Making the financial decision</a:t>
            </a:r>
          </a:p>
        </p:txBody>
      </p:sp>
      <p:sp>
        <p:nvSpPr>
          <p:cNvPr id="46082" name="Rectangle 2"/>
          <p:cNvSpPr>
            <a:spLocks noGrp="1" noChangeArrowheads="1"/>
          </p:cNvSpPr>
          <p:nvPr>
            <p:ph idx="1"/>
          </p:nvPr>
        </p:nvSpPr>
        <p:spPr>
          <a:xfrm>
            <a:off x="838200" y="1828800"/>
            <a:ext cx="7494588" cy="4795838"/>
          </a:xfrm>
          <a:ln/>
        </p:spPr>
        <p:txBody>
          <a:bodyPr/>
          <a:lstStyle/>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C" dirty="0">
                <a:cs typeface="Utopia-Regular" charset="0"/>
              </a:rPr>
              <a:t>The size and the profitability of the business are clearly key considerations when managers make a financing choice. Small businesses are unlikely to be able to justify the costs of converting to </a:t>
            </a:r>
            <a:r>
              <a:rPr lang="es-EC" dirty="0" smtClean="0">
                <a:cs typeface="Utopia-Regular" charset="0"/>
              </a:rPr>
              <a:t>public company. </a:t>
            </a:r>
            <a:r>
              <a:rPr lang="es-EC" dirty="0">
                <a:cs typeface="Utopia-Regular" charset="0"/>
              </a:rPr>
              <a:t>They might also have limited internal funds available if the existing profit levels are low.</a:t>
            </a:r>
          </a:p>
        </p:txBody>
      </p:sp>
      <p:sp>
        <p:nvSpPr>
          <p:cNvPr id="4" name="TextBox 3"/>
          <p:cNvSpPr txBox="1"/>
          <p:nvPr/>
        </p:nvSpPr>
        <p:spPr>
          <a:xfrm>
            <a:off x="270669" y="5978307"/>
            <a:ext cx="862965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AU" dirty="0" smtClean="0"/>
              <a:t>AO3 - The appropriateness, advantages and disadvantages of </a:t>
            </a:r>
            <a:r>
              <a:rPr lang="en-US" dirty="0" smtClean="0"/>
              <a:t>sources of finance for a given situation</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1435100" y="274638"/>
            <a:ext cx="749935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C" b="1"/>
              <a:t>INTERNAL FINANCE</a:t>
            </a:r>
          </a:p>
        </p:txBody>
      </p:sp>
      <p:sp>
        <p:nvSpPr>
          <p:cNvPr id="13314" name="Rectangle 2"/>
          <p:cNvSpPr>
            <a:spLocks noGrp="1" noChangeArrowheads="1"/>
          </p:cNvSpPr>
          <p:nvPr>
            <p:ph idx="1"/>
          </p:nvPr>
        </p:nvSpPr>
        <p:spPr>
          <a:xfrm>
            <a:off x="1447800" y="1676400"/>
            <a:ext cx="7499350" cy="4800600"/>
          </a:xfrm>
          <a:ln/>
        </p:spPr>
        <p:txBody>
          <a:bodyPr/>
          <a:lstStyle/>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Within the business</a:t>
            </a:r>
          </a:p>
          <a:p>
            <a:pPr marL="625475" lvl="1" indent="-228600">
              <a:buClr>
                <a:srgbClr val="7EC2D3"/>
              </a:buClr>
              <a:buFont typeface="Verdana"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smtClean="0"/>
              <a:t>Personal funds</a:t>
            </a:r>
          </a:p>
          <a:p>
            <a:pPr marL="625475" lvl="1" indent="-228600">
              <a:buClr>
                <a:srgbClr val="7EC2D3"/>
              </a:buClr>
              <a:buFont typeface="Verdana"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smtClean="0"/>
              <a:t>Retained Profits</a:t>
            </a:r>
            <a:endParaRPr lang="es-EC" dirty="0"/>
          </a:p>
          <a:p>
            <a:pPr marL="625475" lvl="1" indent="-228600">
              <a:buClr>
                <a:srgbClr val="7EC2D3"/>
              </a:buClr>
              <a:buFont typeface="Verdana"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Sale of </a:t>
            </a:r>
            <a:r>
              <a:rPr lang="es-EC" dirty="0" smtClean="0"/>
              <a:t>assets</a:t>
            </a:r>
            <a:endParaRPr lang="es-EC" dirty="0"/>
          </a:p>
        </p:txBody>
      </p:sp>
      <p:sp>
        <p:nvSpPr>
          <p:cNvPr id="4" name="TextBox 3"/>
          <p:cNvSpPr txBox="1"/>
          <p:nvPr/>
        </p:nvSpPr>
        <p:spPr>
          <a:xfrm>
            <a:off x="285750" y="6248400"/>
            <a:ext cx="862965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AO2 </a:t>
            </a:r>
            <a:r>
              <a:rPr lang="mr-IN" dirty="0" smtClean="0"/>
              <a:t>–</a:t>
            </a:r>
            <a:r>
              <a:rPr lang="en-US" dirty="0" smtClean="0"/>
              <a:t> Internal sources of finance</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435100" y="274638"/>
            <a:ext cx="749935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C" b="1"/>
              <a:t>INTERNAL FINANCE</a:t>
            </a:r>
          </a:p>
        </p:txBody>
      </p:sp>
      <p:sp>
        <p:nvSpPr>
          <p:cNvPr id="14338" name="Rectangle 2"/>
          <p:cNvSpPr>
            <a:spLocks noGrp="1" noChangeArrowheads="1"/>
          </p:cNvSpPr>
          <p:nvPr>
            <p:ph idx="1"/>
          </p:nvPr>
        </p:nvSpPr>
        <p:spPr>
          <a:xfrm>
            <a:off x="1447800" y="1905000"/>
            <a:ext cx="7499350" cy="4800600"/>
          </a:xfrm>
          <a:ln/>
        </p:spPr>
        <p:txBody>
          <a:bodyPr/>
          <a:lstStyle/>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b="1" u="sng" dirty="0"/>
              <a:t>Personal funds</a:t>
            </a:r>
          </a:p>
          <a:p>
            <a:pPr marL="625475" lvl="1" indent="-228600">
              <a:buClr>
                <a:srgbClr val="7EC2D3"/>
              </a:buClr>
              <a:buFont typeface="Verdana"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main source for </a:t>
            </a:r>
            <a:r>
              <a:rPr lang="es-EC" i="1" dirty="0"/>
              <a:t>sole traders </a:t>
            </a:r>
            <a:r>
              <a:rPr lang="es-EC" dirty="0"/>
              <a:t>&amp;</a:t>
            </a:r>
            <a:r>
              <a:rPr lang="es-EC" i="1" dirty="0"/>
              <a:t> partners</a:t>
            </a:r>
            <a:r>
              <a:rPr lang="es-EC" i="1" dirty="0" smtClean="0"/>
              <a:t>.</a:t>
            </a:r>
            <a:endParaRPr lang="es-EC" i="1" dirty="0"/>
          </a:p>
        </p:txBody>
      </p:sp>
      <p:sp>
        <p:nvSpPr>
          <p:cNvPr id="4" name="TextBox 3"/>
          <p:cNvSpPr txBox="1"/>
          <p:nvPr/>
        </p:nvSpPr>
        <p:spPr>
          <a:xfrm>
            <a:off x="285750" y="6248400"/>
            <a:ext cx="862965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AO2 </a:t>
            </a:r>
            <a:r>
              <a:rPr lang="mr-IN" dirty="0" smtClean="0"/>
              <a:t>–</a:t>
            </a:r>
            <a:r>
              <a:rPr lang="en-US" dirty="0" smtClean="0"/>
              <a:t> Internal sources of finance</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decel="100000" fill="hold" nodeType="clickEffect">
                                  <p:stCondLst>
                                    <p:cond delay="0"/>
                                  </p:stCondLst>
                                  <p:childTnLst>
                                    <p:set>
                                      <p:cBhvr additive="repl">
                                        <p:cTn id="6" dur="1" fill="hold">
                                          <p:stCondLst>
                                            <p:cond delay="0"/>
                                          </p:stCondLst>
                                        </p:cTn>
                                        <p:tgtEl>
                                          <p:spTgt spid="14338">
                                            <p:txEl>
                                              <p:pRg st="0" end="0"/>
                                            </p:txEl>
                                          </p:spTgt>
                                        </p:tgtEl>
                                        <p:attrNameLst>
                                          <p:attrName>style.visibility</p:attrName>
                                        </p:attrNameLst>
                                      </p:cBhvr>
                                      <p:to>
                                        <p:strVal val="visible"/>
                                      </p:to>
                                    </p:set>
                                    <p:anim calcmode="lin" valueType="num">
                                      <p:cBhvr additive="repl">
                                        <p:cTn id="7" dur="500" fill="hold"/>
                                        <p:tgtEl>
                                          <p:spTgt spid="14338">
                                            <p:txEl>
                                              <p:pRg st="0" end="0"/>
                                            </p:txEl>
                                          </p:spTgt>
                                        </p:tgtEl>
                                        <p:attrNameLst>
                                          <p:attrName>ppt_w</p:attrName>
                                        </p:attrNameLst>
                                      </p:cBhvr>
                                      <p:tavLst>
                                        <p:tav tm="100000">
                                          <p:val>
                                            <p:fltVal val="0"/>
                                          </p:val>
                                        </p:tav>
                                        <p:tav>
                                          <p:val>
                                            <p:strVal val="#ppt_w"/>
                                          </p:val>
                                        </p:tav>
                                      </p:tavLst>
                                    </p:anim>
                                    <p:anim calcmode="lin" valueType="num">
                                      <p:cBhvr additive="repl">
                                        <p:cTn id="8" dur="500" fill="hold"/>
                                        <p:tgtEl>
                                          <p:spTgt spid="14338">
                                            <p:txEl>
                                              <p:pRg st="0" end="0"/>
                                            </p:txEl>
                                          </p:spTgt>
                                        </p:tgtEl>
                                        <p:attrNameLst>
                                          <p:attrName>ppt_h</p:attrName>
                                        </p:attrNameLst>
                                      </p:cBhvr>
                                      <p:tavLst>
                                        <p:tav tm="100000">
                                          <p:val>
                                            <p:fltVal val="0"/>
                                          </p:val>
                                        </p:tav>
                                        <p:tav>
                                          <p:val>
                                            <p:strVal val="#ppt_h"/>
                                          </p:val>
                                        </p:tav>
                                      </p:tavLst>
                                    </p:anim>
                                    <p:anim calcmode="lin" valueType="num">
                                      <p:cBhvr additive="repl">
                                        <p:cTn id="9" dur="500" fill="hold"/>
                                        <p:tgtEl>
                                          <p:spTgt spid="14338">
                                            <p:txEl>
                                              <p:pRg st="0" end="0"/>
                                            </p:txEl>
                                          </p:spTgt>
                                        </p:tgtEl>
                                        <p:attrNameLst>
                                          <p:attrName>r</p:attrName>
                                        </p:attrNameLst>
                                      </p:cBhvr>
                                      <p:tavLst>
                                        <p:tav tm="100000">
                                          <p:val>
                                            <p:strVal val="360"/>
                                          </p:val>
                                        </p:tav>
                                        <p:tav>
                                          <p:val>
                                            <p:strVal val="0"/>
                                          </p:val>
                                        </p:tav>
                                      </p:tavLst>
                                    </p:anim>
                                    <p:animEffect transition="in" filter="fade">
                                      <p:cBhvr additive="repl">
                                        <p:cTn id="10" dur="500"/>
                                        <p:tgtEl>
                                          <p:spTgt spid="14338">
                                            <p:txEl>
                                              <p:pRg st="0" end="0"/>
                                            </p:txEl>
                                          </p:spTgt>
                                        </p:tgtEl>
                                      </p:cBhvr>
                                    </p:animEffect>
                                  </p:childTnLst>
                                </p:cTn>
                              </p:par>
                              <p:par>
                                <p:cTn id="11" presetID="49" presetClass="entr" decel="100000" fill="hold" nodeType="withEffect">
                                  <p:stCondLst>
                                    <p:cond delay="0"/>
                                  </p:stCondLst>
                                  <p:childTnLst>
                                    <p:set>
                                      <p:cBhvr additive="repl">
                                        <p:cTn id="12" dur="1" fill="hold">
                                          <p:stCondLst>
                                            <p:cond delay="0"/>
                                          </p:stCondLst>
                                        </p:cTn>
                                        <p:tgtEl>
                                          <p:spTgt spid="14338">
                                            <p:txEl>
                                              <p:pRg st="1" end="1"/>
                                            </p:txEl>
                                          </p:spTgt>
                                        </p:tgtEl>
                                        <p:attrNameLst>
                                          <p:attrName>style.visibility</p:attrName>
                                        </p:attrNameLst>
                                      </p:cBhvr>
                                      <p:to>
                                        <p:strVal val="visible"/>
                                      </p:to>
                                    </p:set>
                                    <p:anim calcmode="lin" valueType="num">
                                      <p:cBhvr additive="repl">
                                        <p:cTn id="13" dur="500" fill="hold"/>
                                        <p:tgtEl>
                                          <p:spTgt spid="14338">
                                            <p:txEl>
                                              <p:pRg st="1" end="1"/>
                                            </p:txEl>
                                          </p:spTgt>
                                        </p:tgtEl>
                                        <p:attrNameLst>
                                          <p:attrName>ppt_w</p:attrName>
                                        </p:attrNameLst>
                                      </p:cBhvr>
                                      <p:tavLst>
                                        <p:tav tm="100000">
                                          <p:val>
                                            <p:fltVal val="0"/>
                                          </p:val>
                                        </p:tav>
                                        <p:tav>
                                          <p:val>
                                            <p:strVal val="#ppt_w"/>
                                          </p:val>
                                        </p:tav>
                                      </p:tavLst>
                                    </p:anim>
                                    <p:anim calcmode="lin" valueType="num">
                                      <p:cBhvr additive="repl">
                                        <p:cTn id="14" dur="500" fill="hold"/>
                                        <p:tgtEl>
                                          <p:spTgt spid="14338">
                                            <p:txEl>
                                              <p:pRg st="1" end="1"/>
                                            </p:txEl>
                                          </p:spTgt>
                                        </p:tgtEl>
                                        <p:attrNameLst>
                                          <p:attrName>ppt_h</p:attrName>
                                        </p:attrNameLst>
                                      </p:cBhvr>
                                      <p:tavLst>
                                        <p:tav tm="100000">
                                          <p:val>
                                            <p:fltVal val="0"/>
                                          </p:val>
                                        </p:tav>
                                        <p:tav>
                                          <p:val>
                                            <p:strVal val="#ppt_h"/>
                                          </p:val>
                                        </p:tav>
                                      </p:tavLst>
                                    </p:anim>
                                    <p:anim calcmode="lin" valueType="num">
                                      <p:cBhvr additive="repl">
                                        <p:cTn id="15" dur="500" fill="hold"/>
                                        <p:tgtEl>
                                          <p:spTgt spid="14338">
                                            <p:txEl>
                                              <p:pRg st="1" end="1"/>
                                            </p:txEl>
                                          </p:spTgt>
                                        </p:tgtEl>
                                        <p:attrNameLst>
                                          <p:attrName>r</p:attrName>
                                        </p:attrNameLst>
                                      </p:cBhvr>
                                      <p:tavLst>
                                        <p:tav tm="100000">
                                          <p:val>
                                            <p:strVal val="360"/>
                                          </p:val>
                                        </p:tav>
                                        <p:tav>
                                          <p:val>
                                            <p:strVal val="0"/>
                                          </p:val>
                                        </p:tav>
                                      </p:tavLst>
                                    </p:anim>
                                    <p:animEffect transition="in" filter="fade">
                                      <p:cBhvr additive="repl">
                                        <p:cTn id="16" dur="500"/>
                                        <p:tgtEl>
                                          <p:spTgt spid="143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1435100" y="274638"/>
            <a:ext cx="749935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C" b="1"/>
              <a:t>INTERNAL FINANCE</a:t>
            </a:r>
          </a:p>
        </p:txBody>
      </p:sp>
      <p:sp>
        <p:nvSpPr>
          <p:cNvPr id="16386" name="Rectangle 2"/>
          <p:cNvSpPr>
            <a:spLocks noGrp="1" noChangeArrowheads="1"/>
          </p:cNvSpPr>
          <p:nvPr>
            <p:ph idx="1"/>
          </p:nvPr>
        </p:nvSpPr>
        <p:spPr>
          <a:xfrm>
            <a:off x="1447800" y="1752600"/>
            <a:ext cx="7499350" cy="4859338"/>
          </a:xfrm>
          <a:ln/>
        </p:spPr>
        <p:txBody>
          <a:bodyPr/>
          <a:lstStyle/>
          <a:p>
            <a:pPr marL="350838" indent="-280988">
              <a:lnSpc>
                <a:spcPct val="90000"/>
              </a:lnSpc>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b="1" u="sng" dirty="0"/>
              <a:t>Retained profits</a:t>
            </a:r>
          </a:p>
          <a:p>
            <a:pPr marL="350838" indent="-280988">
              <a:lnSpc>
                <a:spcPct val="90000"/>
              </a:lnSpc>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Often used for purchasing or upgrading fixed assets.  </a:t>
            </a:r>
          </a:p>
          <a:p>
            <a:pPr marL="350838" indent="-280988">
              <a:lnSpc>
                <a:spcPct val="90000"/>
              </a:lnSpc>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May also be kept in a </a:t>
            </a:r>
            <a:r>
              <a:rPr lang="es-EC" i="1" dirty="0"/>
              <a:t>contingency fund</a:t>
            </a:r>
            <a:r>
              <a:rPr lang="es-EC" dirty="0"/>
              <a:t>.</a:t>
            </a:r>
          </a:p>
          <a:p>
            <a:pPr marL="350838" indent="-280988">
              <a:lnSpc>
                <a:spcPct val="90000"/>
              </a:lnSpc>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It’s beneficial because the business doesn’t rely on borrowing.</a:t>
            </a:r>
          </a:p>
          <a:p>
            <a:pPr marL="350838" indent="-280988">
              <a:lnSpc>
                <a:spcPct val="90000"/>
              </a:lnSpc>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May not be enough</a:t>
            </a:r>
          </a:p>
          <a:p>
            <a:pPr marL="350838" indent="-280988">
              <a:lnSpc>
                <a:spcPct val="90000"/>
              </a:lnSpc>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It means less of it available for shareholders</a:t>
            </a:r>
          </a:p>
        </p:txBody>
      </p:sp>
      <p:sp>
        <p:nvSpPr>
          <p:cNvPr id="4" name="TextBox 3"/>
          <p:cNvSpPr txBox="1"/>
          <p:nvPr/>
        </p:nvSpPr>
        <p:spPr>
          <a:xfrm>
            <a:off x="285750" y="6248400"/>
            <a:ext cx="862965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AO2 </a:t>
            </a:r>
            <a:r>
              <a:rPr lang="mr-IN" dirty="0" smtClean="0"/>
              <a:t>–</a:t>
            </a:r>
            <a:r>
              <a:rPr lang="en-US" dirty="0" smtClean="0"/>
              <a:t> Internal sources of finance</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decel="100000" fill="hold" nodeType="clickEffect">
                                  <p:stCondLst>
                                    <p:cond delay="0"/>
                                  </p:stCondLst>
                                  <p:childTnLst>
                                    <p:set>
                                      <p:cBhvr additive="repl">
                                        <p:cTn id="6" dur="1" fill="hold">
                                          <p:stCondLst>
                                            <p:cond delay="0"/>
                                          </p:stCondLst>
                                        </p:cTn>
                                        <p:tgtEl>
                                          <p:spTgt spid="16386">
                                            <p:txEl>
                                              <p:pRg st="0" end="0"/>
                                            </p:txEl>
                                          </p:spTgt>
                                        </p:tgtEl>
                                        <p:attrNameLst>
                                          <p:attrName>style.visibility</p:attrName>
                                        </p:attrNameLst>
                                      </p:cBhvr>
                                      <p:to>
                                        <p:strVal val="visible"/>
                                      </p:to>
                                    </p:set>
                                    <p:anim calcmode="lin" valueType="num">
                                      <p:cBhvr additive="repl">
                                        <p:cTn id="7" dur="500" fill="hold"/>
                                        <p:tgtEl>
                                          <p:spTgt spid="16386">
                                            <p:txEl>
                                              <p:pRg st="0" end="0"/>
                                            </p:txEl>
                                          </p:spTgt>
                                        </p:tgtEl>
                                        <p:attrNameLst>
                                          <p:attrName>ppt_w</p:attrName>
                                        </p:attrNameLst>
                                      </p:cBhvr>
                                      <p:tavLst>
                                        <p:tav tm="100000">
                                          <p:val>
                                            <p:fltVal val="0"/>
                                          </p:val>
                                        </p:tav>
                                        <p:tav>
                                          <p:val>
                                            <p:strVal val="#ppt_w"/>
                                          </p:val>
                                        </p:tav>
                                      </p:tavLst>
                                    </p:anim>
                                    <p:anim calcmode="lin" valueType="num">
                                      <p:cBhvr additive="repl">
                                        <p:cTn id="8" dur="500" fill="hold"/>
                                        <p:tgtEl>
                                          <p:spTgt spid="16386">
                                            <p:txEl>
                                              <p:pRg st="0" end="0"/>
                                            </p:txEl>
                                          </p:spTgt>
                                        </p:tgtEl>
                                        <p:attrNameLst>
                                          <p:attrName>ppt_h</p:attrName>
                                        </p:attrNameLst>
                                      </p:cBhvr>
                                      <p:tavLst>
                                        <p:tav tm="100000">
                                          <p:val>
                                            <p:fltVal val="0"/>
                                          </p:val>
                                        </p:tav>
                                        <p:tav>
                                          <p:val>
                                            <p:strVal val="#ppt_h"/>
                                          </p:val>
                                        </p:tav>
                                      </p:tavLst>
                                    </p:anim>
                                    <p:anim calcmode="lin" valueType="num">
                                      <p:cBhvr additive="repl">
                                        <p:cTn id="9" dur="500" fill="hold"/>
                                        <p:tgtEl>
                                          <p:spTgt spid="16386">
                                            <p:txEl>
                                              <p:pRg st="0" end="0"/>
                                            </p:txEl>
                                          </p:spTgt>
                                        </p:tgtEl>
                                        <p:attrNameLst>
                                          <p:attrName>r</p:attrName>
                                        </p:attrNameLst>
                                      </p:cBhvr>
                                      <p:tavLst>
                                        <p:tav tm="100000">
                                          <p:val>
                                            <p:strVal val="360"/>
                                          </p:val>
                                        </p:tav>
                                        <p:tav>
                                          <p:val>
                                            <p:strVal val="0"/>
                                          </p:val>
                                        </p:tav>
                                      </p:tavLst>
                                    </p:anim>
                                    <p:animEffect transition="in" filter="fade">
                                      <p:cBhvr additive="repl">
                                        <p:cTn id="10" dur="500"/>
                                        <p:tgtEl>
                                          <p:spTgt spid="16386">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decel="100000" fill="hold" nodeType="clickEffect">
                                  <p:stCondLst>
                                    <p:cond delay="0"/>
                                  </p:stCondLst>
                                  <p:childTnLst>
                                    <p:set>
                                      <p:cBhvr additive="repl">
                                        <p:cTn id="14" dur="1" fill="hold">
                                          <p:stCondLst>
                                            <p:cond delay="0"/>
                                          </p:stCondLst>
                                        </p:cTn>
                                        <p:tgtEl>
                                          <p:spTgt spid="16386">
                                            <p:txEl>
                                              <p:pRg st="1" end="1"/>
                                            </p:txEl>
                                          </p:spTgt>
                                        </p:tgtEl>
                                        <p:attrNameLst>
                                          <p:attrName>style.visibility</p:attrName>
                                        </p:attrNameLst>
                                      </p:cBhvr>
                                      <p:to>
                                        <p:strVal val="visible"/>
                                      </p:to>
                                    </p:set>
                                    <p:anim calcmode="lin" valueType="num">
                                      <p:cBhvr additive="repl">
                                        <p:cTn id="15" dur="500" fill="hold"/>
                                        <p:tgtEl>
                                          <p:spTgt spid="16386">
                                            <p:txEl>
                                              <p:pRg st="1" end="1"/>
                                            </p:txEl>
                                          </p:spTgt>
                                        </p:tgtEl>
                                        <p:attrNameLst>
                                          <p:attrName>ppt_w</p:attrName>
                                        </p:attrNameLst>
                                      </p:cBhvr>
                                      <p:tavLst>
                                        <p:tav tm="100000">
                                          <p:val>
                                            <p:fltVal val="0"/>
                                          </p:val>
                                        </p:tav>
                                        <p:tav>
                                          <p:val>
                                            <p:strVal val="#ppt_w"/>
                                          </p:val>
                                        </p:tav>
                                      </p:tavLst>
                                    </p:anim>
                                    <p:anim calcmode="lin" valueType="num">
                                      <p:cBhvr additive="repl">
                                        <p:cTn id="16" dur="500" fill="hold"/>
                                        <p:tgtEl>
                                          <p:spTgt spid="16386">
                                            <p:txEl>
                                              <p:pRg st="1" end="1"/>
                                            </p:txEl>
                                          </p:spTgt>
                                        </p:tgtEl>
                                        <p:attrNameLst>
                                          <p:attrName>ppt_h</p:attrName>
                                        </p:attrNameLst>
                                      </p:cBhvr>
                                      <p:tavLst>
                                        <p:tav tm="100000">
                                          <p:val>
                                            <p:fltVal val="0"/>
                                          </p:val>
                                        </p:tav>
                                        <p:tav>
                                          <p:val>
                                            <p:strVal val="#ppt_h"/>
                                          </p:val>
                                        </p:tav>
                                      </p:tavLst>
                                    </p:anim>
                                    <p:anim calcmode="lin" valueType="num">
                                      <p:cBhvr additive="repl">
                                        <p:cTn id="17" dur="500" fill="hold"/>
                                        <p:tgtEl>
                                          <p:spTgt spid="16386">
                                            <p:txEl>
                                              <p:pRg st="1" end="1"/>
                                            </p:txEl>
                                          </p:spTgt>
                                        </p:tgtEl>
                                        <p:attrNameLst>
                                          <p:attrName>r</p:attrName>
                                        </p:attrNameLst>
                                      </p:cBhvr>
                                      <p:tavLst>
                                        <p:tav tm="100000">
                                          <p:val>
                                            <p:strVal val="360"/>
                                          </p:val>
                                        </p:tav>
                                        <p:tav>
                                          <p:val>
                                            <p:strVal val="0"/>
                                          </p:val>
                                        </p:tav>
                                      </p:tavLst>
                                    </p:anim>
                                    <p:animEffect transition="in" filter="fade">
                                      <p:cBhvr additive="repl">
                                        <p:cTn id="18" dur="500"/>
                                        <p:tgtEl>
                                          <p:spTgt spid="16386">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decel="100000" fill="hold" nodeType="clickEffect">
                                  <p:stCondLst>
                                    <p:cond delay="0"/>
                                  </p:stCondLst>
                                  <p:childTnLst>
                                    <p:set>
                                      <p:cBhvr additive="repl">
                                        <p:cTn id="22" dur="1" fill="hold">
                                          <p:stCondLst>
                                            <p:cond delay="0"/>
                                          </p:stCondLst>
                                        </p:cTn>
                                        <p:tgtEl>
                                          <p:spTgt spid="16386">
                                            <p:txEl>
                                              <p:pRg st="2" end="2"/>
                                            </p:txEl>
                                          </p:spTgt>
                                        </p:tgtEl>
                                        <p:attrNameLst>
                                          <p:attrName>style.visibility</p:attrName>
                                        </p:attrNameLst>
                                      </p:cBhvr>
                                      <p:to>
                                        <p:strVal val="visible"/>
                                      </p:to>
                                    </p:set>
                                    <p:anim calcmode="lin" valueType="num">
                                      <p:cBhvr additive="repl">
                                        <p:cTn id="23" dur="500" fill="hold"/>
                                        <p:tgtEl>
                                          <p:spTgt spid="16386">
                                            <p:txEl>
                                              <p:pRg st="2" end="2"/>
                                            </p:txEl>
                                          </p:spTgt>
                                        </p:tgtEl>
                                        <p:attrNameLst>
                                          <p:attrName>ppt_w</p:attrName>
                                        </p:attrNameLst>
                                      </p:cBhvr>
                                      <p:tavLst>
                                        <p:tav tm="100000">
                                          <p:val>
                                            <p:fltVal val="0"/>
                                          </p:val>
                                        </p:tav>
                                        <p:tav>
                                          <p:val>
                                            <p:strVal val="#ppt_w"/>
                                          </p:val>
                                        </p:tav>
                                      </p:tavLst>
                                    </p:anim>
                                    <p:anim calcmode="lin" valueType="num">
                                      <p:cBhvr additive="repl">
                                        <p:cTn id="24" dur="500" fill="hold"/>
                                        <p:tgtEl>
                                          <p:spTgt spid="16386">
                                            <p:txEl>
                                              <p:pRg st="2" end="2"/>
                                            </p:txEl>
                                          </p:spTgt>
                                        </p:tgtEl>
                                        <p:attrNameLst>
                                          <p:attrName>ppt_h</p:attrName>
                                        </p:attrNameLst>
                                      </p:cBhvr>
                                      <p:tavLst>
                                        <p:tav tm="100000">
                                          <p:val>
                                            <p:fltVal val="0"/>
                                          </p:val>
                                        </p:tav>
                                        <p:tav>
                                          <p:val>
                                            <p:strVal val="#ppt_h"/>
                                          </p:val>
                                        </p:tav>
                                      </p:tavLst>
                                    </p:anim>
                                    <p:anim calcmode="lin" valueType="num">
                                      <p:cBhvr additive="repl">
                                        <p:cTn id="25" dur="500" fill="hold"/>
                                        <p:tgtEl>
                                          <p:spTgt spid="16386">
                                            <p:txEl>
                                              <p:pRg st="2" end="2"/>
                                            </p:txEl>
                                          </p:spTgt>
                                        </p:tgtEl>
                                        <p:attrNameLst>
                                          <p:attrName>r</p:attrName>
                                        </p:attrNameLst>
                                      </p:cBhvr>
                                      <p:tavLst>
                                        <p:tav tm="100000">
                                          <p:val>
                                            <p:strVal val="360"/>
                                          </p:val>
                                        </p:tav>
                                        <p:tav>
                                          <p:val>
                                            <p:strVal val="0"/>
                                          </p:val>
                                        </p:tav>
                                      </p:tavLst>
                                    </p:anim>
                                    <p:animEffect transition="in" filter="fade">
                                      <p:cBhvr additive="repl">
                                        <p:cTn id="26" dur="500"/>
                                        <p:tgtEl>
                                          <p:spTgt spid="16386">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decel="100000" fill="hold" nodeType="clickEffect">
                                  <p:stCondLst>
                                    <p:cond delay="0"/>
                                  </p:stCondLst>
                                  <p:childTnLst>
                                    <p:set>
                                      <p:cBhvr additive="repl">
                                        <p:cTn id="30" dur="1" fill="hold">
                                          <p:stCondLst>
                                            <p:cond delay="0"/>
                                          </p:stCondLst>
                                        </p:cTn>
                                        <p:tgtEl>
                                          <p:spTgt spid="16386">
                                            <p:txEl>
                                              <p:pRg st="3" end="3"/>
                                            </p:txEl>
                                          </p:spTgt>
                                        </p:tgtEl>
                                        <p:attrNameLst>
                                          <p:attrName>style.visibility</p:attrName>
                                        </p:attrNameLst>
                                      </p:cBhvr>
                                      <p:to>
                                        <p:strVal val="visible"/>
                                      </p:to>
                                    </p:set>
                                    <p:anim calcmode="lin" valueType="num">
                                      <p:cBhvr additive="repl">
                                        <p:cTn id="31" dur="500" fill="hold"/>
                                        <p:tgtEl>
                                          <p:spTgt spid="16386">
                                            <p:txEl>
                                              <p:pRg st="3" end="3"/>
                                            </p:txEl>
                                          </p:spTgt>
                                        </p:tgtEl>
                                        <p:attrNameLst>
                                          <p:attrName>ppt_w</p:attrName>
                                        </p:attrNameLst>
                                      </p:cBhvr>
                                      <p:tavLst>
                                        <p:tav tm="100000">
                                          <p:val>
                                            <p:fltVal val="0"/>
                                          </p:val>
                                        </p:tav>
                                        <p:tav>
                                          <p:val>
                                            <p:strVal val="#ppt_w"/>
                                          </p:val>
                                        </p:tav>
                                      </p:tavLst>
                                    </p:anim>
                                    <p:anim calcmode="lin" valueType="num">
                                      <p:cBhvr additive="repl">
                                        <p:cTn id="32" dur="500" fill="hold"/>
                                        <p:tgtEl>
                                          <p:spTgt spid="16386">
                                            <p:txEl>
                                              <p:pRg st="3" end="3"/>
                                            </p:txEl>
                                          </p:spTgt>
                                        </p:tgtEl>
                                        <p:attrNameLst>
                                          <p:attrName>ppt_h</p:attrName>
                                        </p:attrNameLst>
                                      </p:cBhvr>
                                      <p:tavLst>
                                        <p:tav tm="100000">
                                          <p:val>
                                            <p:fltVal val="0"/>
                                          </p:val>
                                        </p:tav>
                                        <p:tav>
                                          <p:val>
                                            <p:strVal val="#ppt_h"/>
                                          </p:val>
                                        </p:tav>
                                      </p:tavLst>
                                    </p:anim>
                                    <p:anim calcmode="lin" valueType="num">
                                      <p:cBhvr additive="repl">
                                        <p:cTn id="33" dur="500" fill="hold"/>
                                        <p:tgtEl>
                                          <p:spTgt spid="16386">
                                            <p:txEl>
                                              <p:pRg st="3" end="3"/>
                                            </p:txEl>
                                          </p:spTgt>
                                        </p:tgtEl>
                                        <p:attrNameLst>
                                          <p:attrName>r</p:attrName>
                                        </p:attrNameLst>
                                      </p:cBhvr>
                                      <p:tavLst>
                                        <p:tav tm="100000">
                                          <p:val>
                                            <p:strVal val="360"/>
                                          </p:val>
                                        </p:tav>
                                        <p:tav>
                                          <p:val>
                                            <p:strVal val="0"/>
                                          </p:val>
                                        </p:tav>
                                      </p:tavLst>
                                    </p:anim>
                                    <p:animEffect transition="in" filter="fade">
                                      <p:cBhvr additive="repl">
                                        <p:cTn id="34" dur="500"/>
                                        <p:tgtEl>
                                          <p:spTgt spid="16386">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decel="100000" fill="hold" nodeType="clickEffect">
                                  <p:stCondLst>
                                    <p:cond delay="0"/>
                                  </p:stCondLst>
                                  <p:childTnLst>
                                    <p:set>
                                      <p:cBhvr additive="repl">
                                        <p:cTn id="38" dur="1" fill="hold">
                                          <p:stCondLst>
                                            <p:cond delay="0"/>
                                          </p:stCondLst>
                                        </p:cTn>
                                        <p:tgtEl>
                                          <p:spTgt spid="16386">
                                            <p:txEl>
                                              <p:pRg st="4" end="4"/>
                                            </p:txEl>
                                          </p:spTgt>
                                        </p:tgtEl>
                                        <p:attrNameLst>
                                          <p:attrName>style.visibility</p:attrName>
                                        </p:attrNameLst>
                                      </p:cBhvr>
                                      <p:to>
                                        <p:strVal val="visible"/>
                                      </p:to>
                                    </p:set>
                                    <p:anim calcmode="lin" valueType="num">
                                      <p:cBhvr additive="repl">
                                        <p:cTn id="39" dur="500" fill="hold"/>
                                        <p:tgtEl>
                                          <p:spTgt spid="16386">
                                            <p:txEl>
                                              <p:pRg st="4" end="4"/>
                                            </p:txEl>
                                          </p:spTgt>
                                        </p:tgtEl>
                                        <p:attrNameLst>
                                          <p:attrName>ppt_w</p:attrName>
                                        </p:attrNameLst>
                                      </p:cBhvr>
                                      <p:tavLst>
                                        <p:tav tm="100000">
                                          <p:val>
                                            <p:fltVal val="0"/>
                                          </p:val>
                                        </p:tav>
                                        <p:tav>
                                          <p:val>
                                            <p:strVal val="#ppt_w"/>
                                          </p:val>
                                        </p:tav>
                                      </p:tavLst>
                                    </p:anim>
                                    <p:anim calcmode="lin" valueType="num">
                                      <p:cBhvr additive="repl">
                                        <p:cTn id="40" dur="500" fill="hold"/>
                                        <p:tgtEl>
                                          <p:spTgt spid="16386">
                                            <p:txEl>
                                              <p:pRg st="4" end="4"/>
                                            </p:txEl>
                                          </p:spTgt>
                                        </p:tgtEl>
                                        <p:attrNameLst>
                                          <p:attrName>ppt_h</p:attrName>
                                        </p:attrNameLst>
                                      </p:cBhvr>
                                      <p:tavLst>
                                        <p:tav tm="100000">
                                          <p:val>
                                            <p:fltVal val="0"/>
                                          </p:val>
                                        </p:tav>
                                        <p:tav>
                                          <p:val>
                                            <p:strVal val="#ppt_h"/>
                                          </p:val>
                                        </p:tav>
                                      </p:tavLst>
                                    </p:anim>
                                    <p:anim calcmode="lin" valueType="num">
                                      <p:cBhvr additive="repl">
                                        <p:cTn id="41" dur="500" fill="hold"/>
                                        <p:tgtEl>
                                          <p:spTgt spid="16386">
                                            <p:txEl>
                                              <p:pRg st="4" end="4"/>
                                            </p:txEl>
                                          </p:spTgt>
                                        </p:tgtEl>
                                        <p:attrNameLst>
                                          <p:attrName>r</p:attrName>
                                        </p:attrNameLst>
                                      </p:cBhvr>
                                      <p:tavLst>
                                        <p:tav tm="100000">
                                          <p:val>
                                            <p:strVal val="360"/>
                                          </p:val>
                                        </p:tav>
                                        <p:tav>
                                          <p:val>
                                            <p:strVal val="0"/>
                                          </p:val>
                                        </p:tav>
                                      </p:tavLst>
                                    </p:anim>
                                    <p:animEffect transition="in" filter="fade">
                                      <p:cBhvr additive="repl">
                                        <p:cTn id="42" dur="500"/>
                                        <p:tgtEl>
                                          <p:spTgt spid="16386">
                                            <p:txEl>
                                              <p:pRg st="4" end="4"/>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9" presetClass="entr" decel="100000" fill="hold" nodeType="clickEffect">
                                  <p:stCondLst>
                                    <p:cond delay="0"/>
                                  </p:stCondLst>
                                  <p:childTnLst>
                                    <p:set>
                                      <p:cBhvr additive="repl">
                                        <p:cTn id="46" dur="1" fill="hold">
                                          <p:stCondLst>
                                            <p:cond delay="0"/>
                                          </p:stCondLst>
                                        </p:cTn>
                                        <p:tgtEl>
                                          <p:spTgt spid="16386">
                                            <p:txEl>
                                              <p:pRg st="5" end="5"/>
                                            </p:txEl>
                                          </p:spTgt>
                                        </p:tgtEl>
                                        <p:attrNameLst>
                                          <p:attrName>style.visibility</p:attrName>
                                        </p:attrNameLst>
                                      </p:cBhvr>
                                      <p:to>
                                        <p:strVal val="visible"/>
                                      </p:to>
                                    </p:set>
                                    <p:anim calcmode="lin" valueType="num">
                                      <p:cBhvr additive="repl">
                                        <p:cTn id="47" dur="500" fill="hold"/>
                                        <p:tgtEl>
                                          <p:spTgt spid="16386">
                                            <p:txEl>
                                              <p:pRg st="5" end="5"/>
                                            </p:txEl>
                                          </p:spTgt>
                                        </p:tgtEl>
                                        <p:attrNameLst>
                                          <p:attrName>ppt_w</p:attrName>
                                        </p:attrNameLst>
                                      </p:cBhvr>
                                      <p:tavLst>
                                        <p:tav tm="100000">
                                          <p:val>
                                            <p:fltVal val="0"/>
                                          </p:val>
                                        </p:tav>
                                        <p:tav>
                                          <p:val>
                                            <p:strVal val="#ppt_w"/>
                                          </p:val>
                                        </p:tav>
                                      </p:tavLst>
                                    </p:anim>
                                    <p:anim calcmode="lin" valueType="num">
                                      <p:cBhvr additive="repl">
                                        <p:cTn id="48" dur="500" fill="hold"/>
                                        <p:tgtEl>
                                          <p:spTgt spid="16386">
                                            <p:txEl>
                                              <p:pRg st="5" end="5"/>
                                            </p:txEl>
                                          </p:spTgt>
                                        </p:tgtEl>
                                        <p:attrNameLst>
                                          <p:attrName>ppt_h</p:attrName>
                                        </p:attrNameLst>
                                      </p:cBhvr>
                                      <p:tavLst>
                                        <p:tav tm="100000">
                                          <p:val>
                                            <p:fltVal val="0"/>
                                          </p:val>
                                        </p:tav>
                                        <p:tav>
                                          <p:val>
                                            <p:strVal val="#ppt_h"/>
                                          </p:val>
                                        </p:tav>
                                      </p:tavLst>
                                    </p:anim>
                                    <p:anim calcmode="lin" valueType="num">
                                      <p:cBhvr additive="repl">
                                        <p:cTn id="49" dur="500" fill="hold"/>
                                        <p:tgtEl>
                                          <p:spTgt spid="16386">
                                            <p:txEl>
                                              <p:pRg st="5" end="5"/>
                                            </p:txEl>
                                          </p:spTgt>
                                        </p:tgtEl>
                                        <p:attrNameLst>
                                          <p:attrName>r</p:attrName>
                                        </p:attrNameLst>
                                      </p:cBhvr>
                                      <p:tavLst>
                                        <p:tav tm="100000">
                                          <p:val>
                                            <p:strVal val="360"/>
                                          </p:val>
                                        </p:tav>
                                        <p:tav>
                                          <p:val>
                                            <p:strVal val="0"/>
                                          </p:val>
                                        </p:tav>
                                      </p:tavLst>
                                    </p:anim>
                                    <p:animEffect transition="in" filter="fade">
                                      <p:cBhvr additive="repl">
                                        <p:cTn id="50" dur="500"/>
                                        <p:tgtEl>
                                          <p:spTgt spid="163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09" name="Rectangle 1"/>
          <p:cNvSpPr>
            <a:spLocks noGrp="1" noChangeArrowheads="1"/>
          </p:cNvSpPr>
          <p:nvPr>
            <p:ph idx="1"/>
          </p:nvPr>
        </p:nvSpPr>
        <p:spPr>
          <a:xfrm>
            <a:off x="762000" y="1752600"/>
            <a:ext cx="7499350" cy="4800600"/>
          </a:xfrm>
          <a:ln/>
        </p:spPr>
        <p:txBody>
          <a:bodyPr/>
          <a:lstStyle/>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sz="2800" dirty="0"/>
              <a:t>The Coca-Cola Company announced record sales and profits for the three months to October 2008 – net profits exceeded $1.8 billion.  It has over $5 billion in cash with high profit margins and its share price has not slumped in the same way as that of most companies during the global recession. It can afford to launch more new products and enter new markets without the need to borrow or sell further shares.</a:t>
            </a:r>
          </a:p>
        </p:txBody>
      </p:sp>
      <p:sp>
        <p:nvSpPr>
          <p:cNvPr id="3" name="TextBox 2"/>
          <p:cNvSpPr txBox="1"/>
          <p:nvPr/>
        </p:nvSpPr>
        <p:spPr>
          <a:xfrm>
            <a:off x="285750" y="6248400"/>
            <a:ext cx="862965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AO2 </a:t>
            </a:r>
            <a:r>
              <a:rPr lang="mr-IN" dirty="0" smtClean="0"/>
              <a:t>–</a:t>
            </a:r>
            <a:r>
              <a:rPr lang="en-US" dirty="0" smtClean="0"/>
              <a:t> Internal sources of finance</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3" name="Rectangle 1"/>
          <p:cNvSpPr>
            <a:spLocks noGrp="1" noChangeArrowheads="1"/>
          </p:cNvSpPr>
          <p:nvPr>
            <p:ph idx="1"/>
          </p:nvPr>
        </p:nvSpPr>
        <p:spPr>
          <a:xfrm>
            <a:off x="762000" y="1752600"/>
            <a:ext cx="7499350" cy="4800600"/>
          </a:xfrm>
          <a:ln/>
        </p:spPr>
        <p:txBody>
          <a:bodyPr/>
          <a:lstStyle/>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Do not assume that a profitable business is cash rich – and that it can use all of its profits as a source of finance for future projects.  In practice, profits are often ‘tied up’ in money owed to the business by debtors or have been used to finance increased stocks or replace equipment.</a:t>
            </a:r>
          </a:p>
        </p:txBody>
      </p:sp>
      <p:sp>
        <p:nvSpPr>
          <p:cNvPr id="3" name="TextBox 2"/>
          <p:cNvSpPr txBox="1"/>
          <p:nvPr/>
        </p:nvSpPr>
        <p:spPr>
          <a:xfrm>
            <a:off x="285750" y="6248400"/>
            <a:ext cx="862965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AO2 </a:t>
            </a:r>
            <a:r>
              <a:rPr lang="mr-IN" dirty="0" smtClean="0"/>
              <a:t>–</a:t>
            </a:r>
            <a:r>
              <a:rPr lang="en-US" dirty="0" smtClean="0"/>
              <a:t> Internal sources of finance</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4">
            <a:lum bright="18000"/>
            <a:extLst>
              <a:ext uri="{28A0092B-C50C-407E-A947-70E740481C1C}">
                <a14:useLocalDpi xmlns:a14="http://schemas.microsoft.com/office/drawing/2010/main" val="0"/>
              </a:ext>
            </a:extLst>
          </a:blip>
          <a:srcRect/>
          <a:stretch>
            <a:fillRect/>
          </a:stretch>
        </p:blipFill>
        <p:spPr bwMode="auto">
          <a:xfrm>
            <a:off x="6078538" y="65088"/>
            <a:ext cx="2921000" cy="2022475"/>
          </a:xfrm>
          <a:prstGeom prst="rect">
            <a:avLst/>
          </a:prstGeom>
          <a:noFill/>
          <a:ln>
            <a:noFill/>
          </a:ln>
          <a:effectLst/>
          <a:extLst>
            <a:ext uri="{909E8E84-426E-40dd-AFC4-6F175D3DCCD1}">
              <a14:hiddenFill xmlns="" xmlns:a14="http://schemas.microsoft.com/office/drawing/2010/main">
                <a:blipFill dpi="0" rotWithShape="0">
                  <a:blip>
                    <a:lum bright="1800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9458" name="Rectangle 2"/>
          <p:cNvSpPr>
            <a:spLocks noGrp="1" noChangeArrowheads="1"/>
          </p:cNvSpPr>
          <p:nvPr>
            <p:ph type="title"/>
          </p:nvPr>
        </p:nvSpPr>
        <p:spPr>
          <a:xfrm>
            <a:off x="1435100" y="274638"/>
            <a:ext cx="44323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C" b="1" dirty="0" smtClean="0"/>
              <a:t>INTERNAL</a:t>
            </a:r>
            <a:endParaRPr lang="es-EC" b="1" dirty="0"/>
          </a:p>
        </p:txBody>
      </p:sp>
      <p:sp>
        <p:nvSpPr>
          <p:cNvPr id="19459" name="Rectangle 3"/>
          <p:cNvSpPr>
            <a:spLocks noGrp="1" noChangeArrowheads="1"/>
          </p:cNvSpPr>
          <p:nvPr>
            <p:ph idx="1"/>
          </p:nvPr>
        </p:nvSpPr>
        <p:spPr>
          <a:xfrm>
            <a:off x="685800" y="1828800"/>
            <a:ext cx="7499350" cy="4800600"/>
          </a:xfrm>
          <a:ln/>
        </p:spPr>
        <p:txBody>
          <a:bodyPr/>
          <a:lstStyle/>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b="1" u="sng" dirty="0"/>
              <a:t>Selling assets</a:t>
            </a:r>
          </a:p>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i="1" dirty="0"/>
              <a:t>Dormant </a:t>
            </a:r>
            <a:r>
              <a:rPr lang="es-EC" dirty="0"/>
              <a:t>assets (unused) can be sold.</a:t>
            </a:r>
            <a:r>
              <a:rPr lang="es-EC" sz="2000" dirty="0"/>
              <a:t/>
            </a:r>
            <a:br>
              <a:rPr lang="es-EC" sz="2000" dirty="0"/>
            </a:br>
            <a:r>
              <a:rPr lang="es-EC" sz="2000" dirty="0"/>
              <a:t>Coca-Cola land and CityMall</a:t>
            </a:r>
            <a:r>
              <a:rPr lang="es-EC" dirty="0"/>
              <a:t>  </a:t>
            </a:r>
          </a:p>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Replaced machinery, used computer equipment, out of-season stock (at a discount)</a:t>
            </a:r>
          </a:p>
          <a:p>
            <a:pPr marL="350838" indent="-280988">
              <a:buClr>
                <a:srgbClr val="7EC2D3"/>
              </a:buClr>
              <a:buSzPct val="80000"/>
              <a:buFont typeface="Wingdings 2" charset="0"/>
              <a:buChar char=""/>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r>
              <a:rPr lang="es-EC" dirty="0"/>
              <a:t>If relocation occurs, sale of buildings/land</a:t>
            </a:r>
          </a:p>
          <a:p>
            <a:pPr marL="350838" indent="-280988">
              <a:buClrTx/>
              <a:buSzPct val="80000"/>
              <a:buFontTx/>
              <a:buNone/>
              <a:tabLst>
                <a:tab pos="350838" algn="l"/>
                <a:tab pos="455613"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Lst>
            </a:pPr>
            <a:endParaRPr lang="es-EC" dirty="0"/>
          </a:p>
        </p:txBody>
      </p:sp>
      <p:pic>
        <p:nvPicPr>
          <p:cNvPr id="194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2407" y="4800600"/>
            <a:ext cx="2162993" cy="14478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6" name="TextBox 5"/>
          <p:cNvSpPr txBox="1"/>
          <p:nvPr/>
        </p:nvSpPr>
        <p:spPr>
          <a:xfrm>
            <a:off x="285750" y="6248400"/>
            <a:ext cx="862965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AO2 </a:t>
            </a:r>
            <a:r>
              <a:rPr lang="mr-IN" dirty="0" smtClean="0"/>
              <a:t>–</a:t>
            </a:r>
            <a:r>
              <a:rPr lang="en-US" dirty="0" smtClean="0"/>
              <a:t> Internal sources of finance</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1945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1946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image" Target="../media/image6.jpeg"/></Relationships>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ill Sans MT"/>
        <a:ea typeface="ＭＳ Ｐゴシック"/>
        <a:cs typeface="Microsoft YaHei"/>
      </a:majorFont>
      <a:minorFont>
        <a:latin typeface="Gill Sans MT"/>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ill Sans MT"/>
        <a:ea typeface="ＭＳ Ｐゴシック"/>
        <a:cs typeface="Microsoft YaHei"/>
      </a:majorFont>
      <a:minorFont>
        <a:latin typeface="Gill Sans MT"/>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ill Sans MT"/>
        <a:ea typeface="ＭＳ Ｐゴシック"/>
        <a:cs typeface="Microsoft YaHei"/>
      </a:majorFont>
      <a:minorFont>
        <a:latin typeface="Gill Sans MT"/>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ill Sans MT"/>
        <a:ea typeface="ＭＳ Ｐゴシック"/>
        <a:cs typeface="Microsoft YaHei"/>
      </a:majorFont>
      <a:minorFont>
        <a:latin typeface="Gill Sans MT"/>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1207</TotalTime>
  <Words>1656</Words>
  <Application>Microsoft Macintosh PowerPoint</Application>
  <PresentationFormat>On-screen Show (4:3)</PresentationFormat>
  <Paragraphs>178</Paragraphs>
  <Slides>32</Slides>
  <Notes>32</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32</vt:i4>
      </vt:variant>
    </vt:vector>
  </HeadingPairs>
  <TitlesOfParts>
    <vt:vector size="50" baseType="lpstr">
      <vt:lpstr>Brush Script MT</vt:lpstr>
      <vt:lpstr>Calisto MT</vt:lpstr>
      <vt:lpstr>Gill Sans MT</vt:lpstr>
      <vt:lpstr>Lucida Sans Unicode</vt:lpstr>
      <vt:lpstr>Microsoft YaHei</vt:lpstr>
      <vt:lpstr>ＭＳ Ｐゴシック</vt:lpstr>
      <vt:lpstr>Times New Roman</vt:lpstr>
      <vt:lpstr>Ubuntu</vt:lpstr>
      <vt:lpstr>Utopia-Regular</vt:lpstr>
      <vt:lpstr>Verdana</vt:lpstr>
      <vt:lpstr>Wingdings</vt:lpstr>
      <vt:lpstr>Wingdings 2</vt:lpstr>
      <vt:lpstr>Arial</vt:lpstr>
      <vt:lpstr>Office Theme</vt:lpstr>
      <vt:lpstr>Office Theme</vt:lpstr>
      <vt:lpstr>Office Theme</vt:lpstr>
      <vt:lpstr>Office Theme</vt:lpstr>
      <vt:lpstr>Capital</vt:lpstr>
      <vt:lpstr>Finance &amp; Money</vt:lpstr>
      <vt:lpstr>Categorization (in terms of purpose)</vt:lpstr>
      <vt:lpstr>Categorization (in terms of purpose)</vt:lpstr>
      <vt:lpstr>INTERNAL FINANCE</vt:lpstr>
      <vt:lpstr>INTERNAL FINANCE</vt:lpstr>
      <vt:lpstr>INTERNAL FINANCE</vt:lpstr>
      <vt:lpstr>PowerPoint Presentation</vt:lpstr>
      <vt:lpstr>PowerPoint Presentation</vt:lpstr>
      <vt:lpstr>INTERNAL</vt:lpstr>
      <vt:lpstr>PowerPoint Presentation</vt:lpstr>
      <vt:lpstr>EXTERNAL FINANCE</vt:lpstr>
      <vt:lpstr>EXTERNAL FINANCE</vt:lpstr>
      <vt:lpstr>EXTERNAL FINANCE</vt:lpstr>
      <vt:lpstr>EXTERNAL FINANCE</vt:lpstr>
      <vt:lpstr>EXTERNAL FINANCE</vt:lpstr>
      <vt:lpstr>EXTERNAL FINANCE</vt:lpstr>
      <vt:lpstr>EXTERNAL FINANCE</vt:lpstr>
      <vt:lpstr>EXTERNAL FINANCE</vt:lpstr>
      <vt:lpstr>EXTERNAL FINANCE</vt:lpstr>
      <vt:lpstr>EXTERNAL FINANCE</vt:lpstr>
      <vt:lpstr>PowerPoint Presentation</vt:lpstr>
      <vt:lpstr>EXTERNAL FINANCE</vt:lpstr>
      <vt:lpstr>EXTERNAL FINANCE</vt:lpstr>
      <vt:lpstr>EXTERNAL FINANCE</vt:lpstr>
      <vt:lpstr>Debt factoring</vt:lpstr>
      <vt:lpstr>Leasing</vt:lpstr>
      <vt:lpstr>Venture Capital</vt:lpstr>
      <vt:lpstr>Short-term</vt:lpstr>
      <vt:lpstr>Medium-term</vt:lpstr>
      <vt:lpstr>Long-term</vt:lpstr>
      <vt:lpstr>Short, mid, long terms</vt:lpstr>
      <vt:lpstr>Making the financial decision</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dc:title>
  <dc:creator>Gladys</dc:creator>
  <cp:lastModifiedBy>Jason Marchant</cp:lastModifiedBy>
  <cp:revision>41</cp:revision>
  <cp:lastPrinted>2017-01-12T03:44:54Z</cp:lastPrinted>
  <dcterms:created xsi:type="dcterms:W3CDTF">2012-05-10T02:12:40Z</dcterms:created>
  <dcterms:modified xsi:type="dcterms:W3CDTF">2018-01-05T13:47:33Z</dcterms:modified>
</cp:coreProperties>
</file>