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4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55"/>
  </p:normalViewPr>
  <p:slideViewPr>
    <p:cSldViewPr snapToGrid="0" snapToObjects="1">
      <p:cViewPr varScale="1">
        <p:scale>
          <a:sx n="76" d="100"/>
          <a:sy n="76" d="100"/>
        </p:scale>
        <p:origin x="216"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7458F-B6CF-234F-8208-788870D81016}" type="datetimeFigureOut">
              <a:rPr lang="en-US" smtClean="0"/>
              <a:t>4/23/18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A14E9-82AF-0A4C-BF58-50BC5E919D4E}" type="slidenum">
              <a:rPr lang="en-US" smtClean="0"/>
              <a:t>‹#›</a:t>
            </a:fld>
            <a:endParaRPr lang="en-US"/>
          </a:p>
        </p:txBody>
      </p:sp>
    </p:spTree>
    <p:extLst>
      <p:ext uri="{BB962C8B-B14F-4D97-AF65-F5344CB8AC3E}">
        <p14:creationId xmlns:p14="http://schemas.microsoft.com/office/powerpoint/2010/main" val="1698611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A14E9-82AF-0A4C-BF58-50BC5E919D4E}" type="slidenum">
              <a:rPr lang="en-US" smtClean="0"/>
              <a:t>2</a:t>
            </a:fld>
            <a:endParaRPr lang="en-US"/>
          </a:p>
        </p:txBody>
      </p:sp>
    </p:spTree>
    <p:extLst>
      <p:ext uri="{BB962C8B-B14F-4D97-AF65-F5344CB8AC3E}">
        <p14:creationId xmlns:p14="http://schemas.microsoft.com/office/powerpoint/2010/main" val="2057377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08066D-91BE-454F-9C4E-90054919679C}" type="datetimeFigureOut">
              <a:rPr lang="en-US" smtClean="0"/>
              <a:t>4/23/18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D85C4-264E-9147-B68E-D5D10BF93549}" type="slidenum">
              <a:rPr lang="en-US" smtClean="0"/>
              <a:t>‹#›</a:t>
            </a:fld>
            <a:endParaRPr lang="en-US"/>
          </a:p>
        </p:txBody>
      </p:sp>
    </p:spTree>
    <p:extLst>
      <p:ext uri="{BB962C8B-B14F-4D97-AF65-F5344CB8AC3E}">
        <p14:creationId xmlns:p14="http://schemas.microsoft.com/office/powerpoint/2010/main" val="617704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08066D-91BE-454F-9C4E-90054919679C}" type="datetimeFigureOut">
              <a:rPr lang="en-US" smtClean="0"/>
              <a:t>4/23/18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D85C4-264E-9147-B68E-D5D10BF93549}" type="slidenum">
              <a:rPr lang="en-US" smtClean="0"/>
              <a:t>‹#›</a:t>
            </a:fld>
            <a:endParaRPr lang="en-US"/>
          </a:p>
        </p:txBody>
      </p:sp>
    </p:spTree>
    <p:extLst>
      <p:ext uri="{BB962C8B-B14F-4D97-AF65-F5344CB8AC3E}">
        <p14:creationId xmlns:p14="http://schemas.microsoft.com/office/powerpoint/2010/main" val="1210017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08066D-91BE-454F-9C4E-90054919679C}" type="datetimeFigureOut">
              <a:rPr lang="en-US" smtClean="0"/>
              <a:t>4/23/18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D85C4-264E-9147-B68E-D5D10BF93549}" type="slidenum">
              <a:rPr lang="en-US" smtClean="0"/>
              <a:t>‹#›</a:t>
            </a:fld>
            <a:endParaRPr lang="en-US"/>
          </a:p>
        </p:txBody>
      </p:sp>
    </p:spTree>
    <p:extLst>
      <p:ext uri="{BB962C8B-B14F-4D97-AF65-F5344CB8AC3E}">
        <p14:creationId xmlns:p14="http://schemas.microsoft.com/office/powerpoint/2010/main" val="101481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08066D-91BE-454F-9C4E-90054919679C}" type="datetimeFigureOut">
              <a:rPr lang="en-US" smtClean="0"/>
              <a:t>4/23/18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D85C4-264E-9147-B68E-D5D10BF93549}" type="slidenum">
              <a:rPr lang="en-US" smtClean="0"/>
              <a:t>‹#›</a:t>
            </a:fld>
            <a:endParaRPr lang="en-US"/>
          </a:p>
        </p:txBody>
      </p:sp>
    </p:spTree>
    <p:extLst>
      <p:ext uri="{BB962C8B-B14F-4D97-AF65-F5344CB8AC3E}">
        <p14:creationId xmlns:p14="http://schemas.microsoft.com/office/powerpoint/2010/main" val="815833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08066D-91BE-454F-9C4E-90054919679C}" type="datetimeFigureOut">
              <a:rPr lang="en-US" smtClean="0"/>
              <a:t>4/23/18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D85C4-264E-9147-B68E-D5D10BF93549}" type="slidenum">
              <a:rPr lang="en-US" smtClean="0"/>
              <a:t>‹#›</a:t>
            </a:fld>
            <a:endParaRPr lang="en-US"/>
          </a:p>
        </p:txBody>
      </p:sp>
    </p:spTree>
    <p:extLst>
      <p:ext uri="{BB962C8B-B14F-4D97-AF65-F5344CB8AC3E}">
        <p14:creationId xmlns:p14="http://schemas.microsoft.com/office/powerpoint/2010/main" val="3685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08066D-91BE-454F-9C4E-90054919679C}" type="datetimeFigureOut">
              <a:rPr lang="en-US" smtClean="0"/>
              <a:t>4/23/18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D85C4-264E-9147-B68E-D5D10BF93549}" type="slidenum">
              <a:rPr lang="en-US" smtClean="0"/>
              <a:t>‹#›</a:t>
            </a:fld>
            <a:endParaRPr lang="en-US"/>
          </a:p>
        </p:txBody>
      </p:sp>
    </p:spTree>
    <p:extLst>
      <p:ext uri="{BB962C8B-B14F-4D97-AF65-F5344CB8AC3E}">
        <p14:creationId xmlns:p14="http://schemas.microsoft.com/office/powerpoint/2010/main" val="87997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08066D-91BE-454F-9C4E-90054919679C}" type="datetimeFigureOut">
              <a:rPr lang="en-US" smtClean="0"/>
              <a:t>4/23/18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0D85C4-264E-9147-B68E-D5D10BF93549}" type="slidenum">
              <a:rPr lang="en-US" smtClean="0"/>
              <a:t>‹#›</a:t>
            </a:fld>
            <a:endParaRPr lang="en-US"/>
          </a:p>
        </p:txBody>
      </p:sp>
    </p:spTree>
    <p:extLst>
      <p:ext uri="{BB962C8B-B14F-4D97-AF65-F5344CB8AC3E}">
        <p14:creationId xmlns:p14="http://schemas.microsoft.com/office/powerpoint/2010/main" val="209808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08066D-91BE-454F-9C4E-90054919679C}" type="datetimeFigureOut">
              <a:rPr lang="en-US" smtClean="0"/>
              <a:t>4/23/18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D85C4-264E-9147-B68E-D5D10BF93549}" type="slidenum">
              <a:rPr lang="en-US" smtClean="0"/>
              <a:t>‹#›</a:t>
            </a:fld>
            <a:endParaRPr lang="en-US"/>
          </a:p>
        </p:txBody>
      </p:sp>
    </p:spTree>
    <p:extLst>
      <p:ext uri="{BB962C8B-B14F-4D97-AF65-F5344CB8AC3E}">
        <p14:creationId xmlns:p14="http://schemas.microsoft.com/office/powerpoint/2010/main" val="851195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08066D-91BE-454F-9C4E-90054919679C}" type="datetimeFigureOut">
              <a:rPr lang="en-US" smtClean="0"/>
              <a:t>4/23/18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0D85C4-264E-9147-B68E-D5D10BF93549}" type="slidenum">
              <a:rPr lang="en-US" smtClean="0"/>
              <a:t>‹#›</a:t>
            </a:fld>
            <a:endParaRPr lang="en-US"/>
          </a:p>
        </p:txBody>
      </p:sp>
    </p:spTree>
    <p:extLst>
      <p:ext uri="{BB962C8B-B14F-4D97-AF65-F5344CB8AC3E}">
        <p14:creationId xmlns:p14="http://schemas.microsoft.com/office/powerpoint/2010/main" val="1655742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08066D-91BE-454F-9C4E-90054919679C}" type="datetimeFigureOut">
              <a:rPr lang="en-US" smtClean="0"/>
              <a:t>4/23/18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D85C4-264E-9147-B68E-D5D10BF93549}" type="slidenum">
              <a:rPr lang="en-US" smtClean="0"/>
              <a:t>‹#›</a:t>
            </a:fld>
            <a:endParaRPr lang="en-US"/>
          </a:p>
        </p:txBody>
      </p:sp>
    </p:spTree>
    <p:extLst>
      <p:ext uri="{BB962C8B-B14F-4D97-AF65-F5344CB8AC3E}">
        <p14:creationId xmlns:p14="http://schemas.microsoft.com/office/powerpoint/2010/main" val="963990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08066D-91BE-454F-9C4E-90054919679C}" type="datetimeFigureOut">
              <a:rPr lang="en-US" smtClean="0"/>
              <a:t>4/23/18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D85C4-264E-9147-B68E-D5D10BF93549}" type="slidenum">
              <a:rPr lang="en-US" smtClean="0"/>
              <a:t>‹#›</a:t>
            </a:fld>
            <a:endParaRPr lang="en-US"/>
          </a:p>
        </p:txBody>
      </p:sp>
    </p:spTree>
    <p:extLst>
      <p:ext uri="{BB962C8B-B14F-4D97-AF65-F5344CB8AC3E}">
        <p14:creationId xmlns:p14="http://schemas.microsoft.com/office/powerpoint/2010/main" val="11685576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08066D-91BE-454F-9C4E-90054919679C}" type="datetimeFigureOut">
              <a:rPr lang="en-US" smtClean="0"/>
              <a:t>4/23/18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D85C4-264E-9147-B68E-D5D10BF93549}" type="slidenum">
              <a:rPr lang="en-US" smtClean="0"/>
              <a:t>‹#›</a:t>
            </a:fld>
            <a:endParaRPr lang="en-US"/>
          </a:p>
        </p:txBody>
      </p:sp>
    </p:spTree>
    <p:extLst>
      <p:ext uri="{BB962C8B-B14F-4D97-AF65-F5344CB8AC3E}">
        <p14:creationId xmlns:p14="http://schemas.microsoft.com/office/powerpoint/2010/main" val="475736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5" Type="http://schemas.openxmlformats.org/officeDocument/2006/relationships/image" Target="../media/image4.tiff"/><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19922"/>
            <a:ext cx="9144000" cy="2387600"/>
          </a:xfrm>
        </p:spPr>
        <p:txBody>
          <a:bodyPr/>
          <a:lstStyle/>
          <a:p>
            <a:r>
              <a:rPr lang="en-US" dirty="0" smtClean="0"/>
              <a:t>CUEGIS</a:t>
            </a:r>
            <a:endParaRPr lang="en-US" dirty="0"/>
          </a:p>
        </p:txBody>
      </p:sp>
      <p:sp>
        <p:nvSpPr>
          <p:cNvPr id="3" name="Subtitle 2"/>
          <p:cNvSpPr>
            <a:spLocks noGrp="1"/>
          </p:cNvSpPr>
          <p:nvPr>
            <p:ph type="subTitle" idx="1"/>
          </p:nvPr>
        </p:nvSpPr>
        <p:spPr>
          <a:xfrm>
            <a:off x="1524000" y="3478058"/>
            <a:ext cx="9144000" cy="1655762"/>
          </a:xfrm>
        </p:spPr>
        <p:txBody>
          <a:bodyPr/>
          <a:lstStyle/>
          <a:p>
            <a:r>
              <a:rPr lang="en-US" dirty="0" smtClean="0"/>
              <a:t>Section C Conceptual Essay</a:t>
            </a:r>
            <a:endParaRPr lang="en-US" dirty="0"/>
          </a:p>
        </p:txBody>
      </p:sp>
      <p:pic>
        <p:nvPicPr>
          <p:cNvPr id="4" name="Picture 3"/>
          <p:cNvPicPr>
            <a:picLocks noChangeAspect="1"/>
          </p:cNvPicPr>
          <p:nvPr/>
        </p:nvPicPr>
        <p:blipFill>
          <a:blip r:embed="rId2"/>
          <a:stretch>
            <a:fillRect/>
          </a:stretch>
        </p:blipFill>
        <p:spPr>
          <a:xfrm>
            <a:off x="-1" y="0"/>
            <a:ext cx="3969617" cy="2641600"/>
          </a:xfrm>
          <a:prstGeom prst="rect">
            <a:avLst/>
          </a:prstGeom>
        </p:spPr>
      </p:pic>
      <p:pic>
        <p:nvPicPr>
          <p:cNvPr id="5" name="Picture 4"/>
          <p:cNvPicPr>
            <a:picLocks noChangeAspect="1"/>
          </p:cNvPicPr>
          <p:nvPr/>
        </p:nvPicPr>
        <p:blipFill rotWithShape="1">
          <a:blip r:embed="rId3"/>
          <a:srcRect l="7589" r="6215"/>
          <a:stretch/>
        </p:blipFill>
        <p:spPr>
          <a:xfrm>
            <a:off x="-1" y="4045691"/>
            <a:ext cx="4057650" cy="2824480"/>
          </a:xfrm>
          <a:prstGeom prst="rect">
            <a:avLst/>
          </a:prstGeom>
        </p:spPr>
      </p:pic>
      <p:pic>
        <p:nvPicPr>
          <p:cNvPr id="6" name="Picture 5"/>
          <p:cNvPicPr>
            <a:picLocks noChangeAspect="1"/>
          </p:cNvPicPr>
          <p:nvPr/>
        </p:nvPicPr>
        <p:blipFill>
          <a:blip r:embed="rId4"/>
          <a:stretch>
            <a:fillRect/>
          </a:stretch>
        </p:blipFill>
        <p:spPr>
          <a:xfrm>
            <a:off x="7886700" y="395287"/>
            <a:ext cx="4126847" cy="1962151"/>
          </a:xfrm>
          <a:prstGeom prst="rect">
            <a:avLst/>
          </a:prstGeom>
        </p:spPr>
      </p:pic>
      <p:pic>
        <p:nvPicPr>
          <p:cNvPr id="7" name="Picture 6"/>
          <p:cNvPicPr>
            <a:picLocks noChangeAspect="1"/>
          </p:cNvPicPr>
          <p:nvPr/>
        </p:nvPicPr>
        <p:blipFill>
          <a:blip r:embed="rId5"/>
          <a:stretch>
            <a:fillRect/>
          </a:stretch>
        </p:blipFill>
        <p:spPr>
          <a:xfrm>
            <a:off x="7886700" y="4005189"/>
            <a:ext cx="4305300" cy="2864982"/>
          </a:xfrm>
          <a:prstGeom prst="rect">
            <a:avLst/>
          </a:prstGeom>
        </p:spPr>
      </p:pic>
    </p:spTree>
    <p:extLst>
      <p:ext uri="{BB962C8B-B14F-4D97-AF65-F5344CB8AC3E}">
        <p14:creationId xmlns:p14="http://schemas.microsoft.com/office/powerpoint/2010/main" val="494731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0000" y="2885263"/>
            <a:ext cx="9652000" cy="1653664"/>
          </a:xfrm>
        </p:spPr>
      </p:pic>
      <p:sp>
        <p:nvSpPr>
          <p:cNvPr id="5" name="TextBox 4"/>
          <p:cNvSpPr txBox="1"/>
          <p:nvPr/>
        </p:nvSpPr>
        <p:spPr>
          <a:xfrm>
            <a:off x="10295996" y="4910959"/>
            <a:ext cx="1057804" cy="369332"/>
          </a:xfrm>
          <a:prstGeom prst="rect">
            <a:avLst/>
          </a:prstGeom>
          <a:solidFill>
            <a:schemeClr val="bg1">
              <a:lumMod val="65000"/>
              <a:alpha val="59000"/>
            </a:schemeClr>
          </a:solidFill>
        </p:spPr>
        <p:txBody>
          <a:bodyPr wrap="square" rtlCol="0">
            <a:spAutoFit/>
          </a:bodyPr>
          <a:lstStyle/>
          <a:p>
            <a:r>
              <a:rPr lang="en-US" smtClean="0"/>
              <a:t>- (</a:t>
            </a:r>
            <a:r>
              <a:rPr lang="en-US" dirty="0" smtClean="0"/>
              <a:t>S)</a:t>
            </a:r>
            <a:endParaRPr lang="en-US" dirty="0"/>
          </a:p>
        </p:txBody>
      </p:sp>
    </p:spTree>
    <p:extLst>
      <p:ext uri="{BB962C8B-B14F-4D97-AF65-F5344CB8AC3E}">
        <p14:creationId xmlns:p14="http://schemas.microsoft.com/office/powerpoint/2010/main" val="195448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601561416"/>
              </p:ext>
            </p:extLst>
          </p:nvPr>
        </p:nvGraphicFramePr>
        <p:xfrm>
          <a:off x="485773" y="365125"/>
          <a:ext cx="4120094" cy="2571750"/>
        </p:xfrm>
        <a:graphic>
          <a:graphicData uri="http://schemas.openxmlformats.org/drawingml/2006/table">
            <a:tbl>
              <a:tblPr firstRow="1" firstCol="1" bandRow="1">
                <a:tableStyleId>{5C22544A-7EE6-4342-B048-85BDC9FD1C3A}</a:tableStyleId>
              </a:tblPr>
              <a:tblGrid>
                <a:gridCol w="1630894"/>
                <a:gridCol w="1032933"/>
                <a:gridCol w="1456267"/>
              </a:tblGrid>
              <a:tr h="258196">
                <a:tc>
                  <a:txBody>
                    <a:bodyPr/>
                    <a:lstStyle/>
                    <a:p>
                      <a:pPr marL="0" marR="0" algn="ctr">
                        <a:spcBef>
                          <a:spcPts val="0"/>
                        </a:spcBef>
                        <a:spcAft>
                          <a:spcPts val="0"/>
                        </a:spcAft>
                      </a:pPr>
                      <a:r>
                        <a:rPr lang="en-US" sz="2000" dirty="0">
                          <a:effectLst/>
                        </a:rPr>
                        <a:t>Assessment criteria</a:t>
                      </a:r>
                      <a:endParaRPr lang="en-US" sz="2000" dirty="0">
                        <a:effectLst/>
                        <a:latin typeface="Cambria" charset="0"/>
                        <a:ea typeface="ＭＳ 明朝" charset="-128"/>
                        <a:cs typeface="Times New Roman" charset="0"/>
                      </a:endParaRPr>
                    </a:p>
                  </a:txBody>
                  <a:tcPr marL="9525" marR="9525" marT="9525" marB="9525" anchor="ctr"/>
                </a:tc>
                <a:tc>
                  <a:txBody>
                    <a:bodyPr/>
                    <a:lstStyle/>
                    <a:p>
                      <a:pPr marL="0" marR="0" algn="ctr">
                        <a:spcBef>
                          <a:spcPts val="0"/>
                        </a:spcBef>
                        <a:spcAft>
                          <a:spcPts val="0"/>
                        </a:spcAft>
                      </a:pPr>
                      <a:r>
                        <a:rPr lang="en-US" sz="2000">
                          <a:effectLst/>
                        </a:rPr>
                        <a:t>Marks awarded</a:t>
                      </a:r>
                      <a:endParaRPr lang="en-US" sz="2000">
                        <a:effectLst/>
                        <a:latin typeface="Cambria" charset="0"/>
                        <a:ea typeface="ＭＳ 明朝" charset="-128"/>
                        <a:cs typeface="Times New Roman" charset="0"/>
                      </a:endParaRPr>
                    </a:p>
                  </a:txBody>
                  <a:tcPr marL="9525" marR="9525" marT="9525" marB="9525" anchor="ctr"/>
                </a:tc>
                <a:tc>
                  <a:txBody>
                    <a:bodyPr/>
                    <a:lstStyle/>
                    <a:p>
                      <a:pPr marL="0" marR="0" algn="ctr">
                        <a:spcBef>
                          <a:spcPts val="0"/>
                        </a:spcBef>
                        <a:spcAft>
                          <a:spcPts val="0"/>
                        </a:spcAft>
                      </a:pPr>
                      <a:r>
                        <a:rPr lang="en-US" sz="2000">
                          <a:effectLst/>
                        </a:rPr>
                        <a:t>Marks available</a:t>
                      </a:r>
                      <a:endParaRPr lang="en-US" sz="2000">
                        <a:effectLst/>
                        <a:latin typeface="Cambria" charset="0"/>
                        <a:ea typeface="ＭＳ 明朝" charset="-128"/>
                        <a:cs typeface="Times New Roman" charset="0"/>
                      </a:endParaRPr>
                    </a:p>
                  </a:txBody>
                  <a:tcPr marL="9525" marR="9525" marT="9525" marB="9525" anchor="ctr"/>
                </a:tc>
              </a:tr>
              <a:tr h="258196">
                <a:tc>
                  <a:txBody>
                    <a:bodyPr/>
                    <a:lstStyle/>
                    <a:p>
                      <a:pPr marL="0" marR="0">
                        <a:spcBef>
                          <a:spcPts val="0"/>
                        </a:spcBef>
                        <a:spcAft>
                          <a:spcPts val="0"/>
                        </a:spcAft>
                      </a:pPr>
                      <a:r>
                        <a:rPr lang="en-US" sz="2000">
                          <a:effectLst/>
                        </a:rPr>
                        <a:t>Criterion A </a:t>
                      </a:r>
                      <a:endParaRPr lang="en-US" sz="2000">
                        <a:effectLst/>
                        <a:latin typeface="Cambria" charset="0"/>
                        <a:ea typeface="ＭＳ 明朝" charset="-128"/>
                        <a:cs typeface="Times New Roman" charset="0"/>
                      </a:endParaRPr>
                    </a:p>
                  </a:txBody>
                  <a:tcPr marL="9525" marR="9525" marT="9525" marB="9525" anchor="ctr"/>
                </a:tc>
                <a:tc>
                  <a:txBody>
                    <a:bodyPr/>
                    <a:lstStyle/>
                    <a:p>
                      <a:pPr marL="0" marR="0" algn="ctr">
                        <a:spcBef>
                          <a:spcPts val="0"/>
                        </a:spcBef>
                        <a:spcAft>
                          <a:spcPts val="0"/>
                        </a:spcAft>
                      </a:pPr>
                      <a:r>
                        <a:rPr lang="en-US" sz="2000">
                          <a:effectLst/>
                        </a:rPr>
                        <a:t>2</a:t>
                      </a:r>
                      <a:endParaRPr lang="en-US" sz="2000">
                        <a:effectLst/>
                        <a:latin typeface="Cambria" charset="0"/>
                        <a:ea typeface="ＭＳ 明朝" charset="-128"/>
                        <a:cs typeface="Times New Roman" charset="0"/>
                      </a:endParaRPr>
                    </a:p>
                  </a:txBody>
                  <a:tcPr marL="9525" marR="9525" marT="9525" marB="9525" anchor="ctr"/>
                </a:tc>
                <a:tc>
                  <a:txBody>
                    <a:bodyPr/>
                    <a:lstStyle/>
                    <a:p>
                      <a:pPr marL="0" marR="0" algn="ctr">
                        <a:spcBef>
                          <a:spcPts val="0"/>
                        </a:spcBef>
                        <a:spcAft>
                          <a:spcPts val="0"/>
                        </a:spcAft>
                      </a:pPr>
                      <a:r>
                        <a:rPr lang="en-US" sz="2000">
                          <a:effectLst/>
                        </a:rPr>
                        <a:t>4</a:t>
                      </a:r>
                      <a:endParaRPr lang="en-US" sz="2000">
                        <a:effectLst/>
                        <a:latin typeface="Cambria" charset="0"/>
                        <a:ea typeface="ＭＳ 明朝" charset="-128"/>
                        <a:cs typeface="Times New Roman" charset="0"/>
                      </a:endParaRPr>
                    </a:p>
                  </a:txBody>
                  <a:tcPr marL="9525" marR="9525" marT="9525" marB="9525" anchor="ctr"/>
                </a:tc>
              </a:tr>
              <a:tr h="258196">
                <a:tc>
                  <a:txBody>
                    <a:bodyPr/>
                    <a:lstStyle/>
                    <a:p>
                      <a:pPr marL="0" marR="0">
                        <a:spcBef>
                          <a:spcPts val="0"/>
                        </a:spcBef>
                        <a:spcAft>
                          <a:spcPts val="0"/>
                        </a:spcAft>
                      </a:pPr>
                      <a:r>
                        <a:rPr lang="en-US" sz="2000" dirty="0">
                          <a:effectLst/>
                        </a:rPr>
                        <a:t>Criterion B </a:t>
                      </a:r>
                      <a:endParaRPr lang="en-US" sz="2000" dirty="0">
                        <a:effectLst/>
                        <a:latin typeface="Cambria" charset="0"/>
                        <a:ea typeface="ＭＳ 明朝" charset="-128"/>
                        <a:cs typeface="Times New Roman" charset="0"/>
                      </a:endParaRPr>
                    </a:p>
                  </a:txBody>
                  <a:tcPr marL="9525" marR="9525" marT="9525" marB="9525" anchor="ctr"/>
                </a:tc>
                <a:tc>
                  <a:txBody>
                    <a:bodyPr/>
                    <a:lstStyle/>
                    <a:p>
                      <a:pPr marL="0" marR="0" algn="ctr">
                        <a:spcBef>
                          <a:spcPts val="0"/>
                        </a:spcBef>
                        <a:spcAft>
                          <a:spcPts val="0"/>
                        </a:spcAft>
                      </a:pPr>
                      <a:r>
                        <a:rPr lang="en-US" sz="2000">
                          <a:effectLst/>
                        </a:rPr>
                        <a:t>3</a:t>
                      </a:r>
                      <a:endParaRPr lang="en-US" sz="2000">
                        <a:effectLst/>
                        <a:latin typeface="Cambria" charset="0"/>
                        <a:ea typeface="ＭＳ 明朝" charset="-128"/>
                        <a:cs typeface="Times New Roman" charset="0"/>
                      </a:endParaRPr>
                    </a:p>
                  </a:txBody>
                  <a:tcPr marL="9525" marR="9525" marT="9525" marB="9525" anchor="ctr"/>
                </a:tc>
                <a:tc>
                  <a:txBody>
                    <a:bodyPr/>
                    <a:lstStyle/>
                    <a:p>
                      <a:pPr marL="0" marR="0" algn="ctr">
                        <a:spcBef>
                          <a:spcPts val="0"/>
                        </a:spcBef>
                        <a:spcAft>
                          <a:spcPts val="0"/>
                        </a:spcAft>
                      </a:pPr>
                      <a:r>
                        <a:rPr lang="en-US" sz="2000">
                          <a:effectLst/>
                        </a:rPr>
                        <a:t>4</a:t>
                      </a:r>
                      <a:endParaRPr lang="en-US" sz="2000">
                        <a:effectLst/>
                        <a:latin typeface="Cambria" charset="0"/>
                        <a:ea typeface="ＭＳ 明朝" charset="-128"/>
                        <a:cs typeface="Times New Roman" charset="0"/>
                      </a:endParaRPr>
                    </a:p>
                  </a:txBody>
                  <a:tcPr marL="9525" marR="9525" marT="9525" marB="9525" anchor="ctr"/>
                </a:tc>
              </a:tr>
              <a:tr h="258196">
                <a:tc>
                  <a:txBody>
                    <a:bodyPr/>
                    <a:lstStyle/>
                    <a:p>
                      <a:pPr marL="0" marR="0">
                        <a:spcBef>
                          <a:spcPts val="0"/>
                        </a:spcBef>
                        <a:spcAft>
                          <a:spcPts val="0"/>
                        </a:spcAft>
                      </a:pPr>
                      <a:r>
                        <a:rPr lang="en-US" sz="2000">
                          <a:effectLst/>
                        </a:rPr>
                        <a:t>Criterion C </a:t>
                      </a:r>
                      <a:endParaRPr lang="en-US" sz="2000">
                        <a:effectLst/>
                        <a:latin typeface="Cambria" charset="0"/>
                        <a:ea typeface="ＭＳ 明朝" charset="-128"/>
                        <a:cs typeface="Times New Roman" charset="0"/>
                      </a:endParaRPr>
                    </a:p>
                  </a:txBody>
                  <a:tcPr marL="9525" marR="9525" marT="9525" marB="9525" anchor="ctr"/>
                </a:tc>
                <a:tc>
                  <a:txBody>
                    <a:bodyPr/>
                    <a:lstStyle/>
                    <a:p>
                      <a:pPr marL="0" marR="0" algn="ctr">
                        <a:spcBef>
                          <a:spcPts val="0"/>
                        </a:spcBef>
                        <a:spcAft>
                          <a:spcPts val="0"/>
                        </a:spcAft>
                      </a:pPr>
                      <a:r>
                        <a:rPr lang="en-US" sz="2000">
                          <a:effectLst/>
                        </a:rPr>
                        <a:t>2</a:t>
                      </a:r>
                      <a:endParaRPr lang="en-US" sz="2000">
                        <a:effectLst/>
                        <a:latin typeface="Cambria" charset="0"/>
                        <a:ea typeface="ＭＳ 明朝" charset="-128"/>
                        <a:cs typeface="Times New Roman" charset="0"/>
                      </a:endParaRPr>
                    </a:p>
                  </a:txBody>
                  <a:tcPr marL="9525" marR="9525" marT="9525" marB="9525" anchor="ctr"/>
                </a:tc>
                <a:tc>
                  <a:txBody>
                    <a:bodyPr/>
                    <a:lstStyle/>
                    <a:p>
                      <a:pPr marL="0" marR="0" algn="ctr">
                        <a:spcBef>
                          <a:spcPts val="0"/>
                        </a:spcBef>
                        <a:spcAft>
                          <a:spcPts val="0"/>
                        </a:spcAft>
                      </a:pPr>
                      <a:r>
                        <a:rPr lang="en-US" sz="2000">
                          <a:effectLst/>
                        </a:rPr>
                        <a:t>4</a:t>
                      </a:r>
                      <a:endParaRPr lang="en-US" sz="2000">
                        <a:effectLst/>
                        <a:latin typeface="Cambria" charset="0"/>
                        <a:ea typeface="ＭＳ 明朝" charset="-128"/>
                        <a:cs typeface="Times New Roman" charset="0"/>
                      </a:endParaRPr>
                    </a:p>
                  </a:txBody>
                  <a:tcPr marL="9525" marR="9525" marT="9525" marB="9525" anchor="ctr"/>
                </a:tc>
              </a:tr>
              <a:tr h="258196">
                <a:tc>
                  <a:txBody>
                    <a:bodyPr/>
                    <a:lstStyle/>
                    <a:p>
                      <a:pPr marL="0" marR="0">
                        <a:spcBef>
                          <a:spcPts val="0"/>
                        </a:spcBef>
                        <a:spcAft>
                          <a:spcPts val="0"/>
                        </a:spcAft>
                      </a:pPr>
                      <a:r>
                        <a:rPr lang="en-US" sz="2000">
                          <a:effectLst/>
                        </a:rPr>
                        <a:t>Criterion D </a:t>
                      </a:r>
                      <a:endParaRPr lang="en-US" sz="2000">
                        <a:effectLst/>
                        <a:latin typeface="Cambria" charset="0"/>
                        <a:ea typeface="ＭＳ 明朝" charset="-128"/>
                        <a:cs typeface="Times New Roman" charset="0"/>
                      </a:endParaRPr>
                    </a:p>
                  </a:txBody>
                  <a:tcPr marL="9525" marR="9525" marT="9525" marB="9525" anchor="ctr"/>
                </a:tc>
                <a:tc>
                  <a:txBody>
                    <a:bodyPr/>
                    <a:lstStyle/>
                    <a:p>
                      <a:pPr marL="0" marR="0" algn="ctr">
                        <a:spcBef>
                          <a:spcPts val="0"/>
                        </a:spcBef>
                        <a:spcAft>
                          <a:spcPts val="0"/>
                        </a:spcAft>
                      </a:pPr>
                      <a:r>
                        <a:rPr lang="en-US" sz="2000">
                          <a:effectLst/>
                        </a:rPr>
                        <a:t>2</a:t>
                      </a:r>
                      <a:endParaRPr lang="en-US" sz="2000">
                        <a:effectLst/>
                        <a:latin typeface="Cambria" charset="0"/>
                        <a:ea typeface="ＭＳ 明朝" charset="-128"/>
                        <a:cs typeface="Times New Roman" charset="0"/>
                      </a:endParaRPr>
                    </a:p>
                  </a:txBody>
                  <a:tcPr marL="9525" marR="9525" marT="9525" marB="9525" anchor="ctr"/>
                </a:tc>
                <a:tc>
                  <a:txBody>
                    <a:bodyPr/>
                    <a:lstStyle/>
                    <a:p>
                      <a:pPr marL="0" marR="0" algn="ctr">
                        <a:spcBef>
                          <a:spcPts val="0"/>
                        </a:spcBef>
                        <a:spcAft>
                          <a:spcPts val="0"/>
                        </a:spcAft>
                      </a:pPr>
                      <a:r>
                        <a:rPr lang="en-US" sz="2000">
                          <a:effectLst/>
                        </a:rPr>
                        <a:t>4</a:t>
                      </a:r>
                      <a:endParaRPr lang="en-US" sz="2000">
                        <a:effectLst/>
                        <a:latin typeface="Cambria" charset="0"/>
                        <a:ea typeface="ＭＳ 明朝" charset="-128"/>
                        <a:cs typeface="Times New Roman" charset="0"/>
                      </a:endParaRPr>
                    </a:p>
                  </a:txBody>
                  <a:tcPr marL="9525" marR="9525" marT="9525" marB="9525" anchor="ctr"/>
                </a:tc>
              </a:tr>
              <a:tr h="258196">
                <a:tc>
                  <a:txBody>
                    <a:bodyPr/>
                    <a:lstStyle/>
                    <a:p>
                      <a:pPr marL="0" marR="0">
                        <a:spcBef>
                          <a:spcPts val="0"/>
                        </a:spcBef>
                        <a:spcAft>
                          <a:spcPts val="0"/>
                        </a:spcAft>
                      </a:pPr>
                      <a:r>
                        <a:rPr lang="en-US" sz="2000">
                          <a:effectLst/>
                        </a:rPr>
                        <a:t>Criterion E </a:t>
                      </a:r>
                      <a:endParaRPr lang="en-US" sz="2000">
                        <a:effectLst/>
                        <a:latin typeface="Cambria" charset="0"/>
                        <a:ea typeface="ＭＳ 明朝" charset="-128"/>
                        <a:cs typeface="Times New Roman" charset="0"/>
                      </a:endParaRPr>
                    </a:p>
                  </a:txBody>
                  <a:tcPr marL="9525" marR="9525" marT="9525" marB="9525" anchor="ctr"/>
                </a:tc>
                <a:tc>
                  <a:txBody>
                    <a:bodyPr/>
                    <a:lstStyle/>
                    <a:p>
                      <a:pPr marL="0" marR="0" algn="ctr">
                        <a:spcBef>
                          <a:spcPts val="0"/>
                        </a:spcBef>
                        <a:spcAft>
                          <a:spcPts val="0"/>
                        </a:spcAft>
                      </a:pPr>
                      <a:r>
                        <a:rPr lang="en-US" sz="2000">
                          <a:effectLst/>
                        </a:rPr>
                        <a:t>2</a:t>
                      </a:r>
                      <a:endParaRPr lang="en-US" sz="2000">
                        <a:effectLst/>
                        <a:latin typeface="Cambria" charset="0"/>
                        <a:ea typeface="ＭＳ 明朝" charset="-128"/>
                        <a:cs typeface="Times New Roman" charset="0"/>
                      </a:endParaRPr>
                    </a:p>
                  </a:txBody>
                  <a:tcPr marL="9525" marR="9525" marT="9525" marB="9525" anchor="ctr"/>
                </a:tc>
                <a:tc>
                  <a:txBody>
                    <a:bodyPr/>
                    <a:lstStyle/>
                    <a:p>
                      <a:pPr marL="0" marR="0" algn="ctr">
                        <a:spcBef>
                          <a:spcPts val="0"/>
                        </a:spcBef>
                        <a:spcAft>
                          <a:spcPts val="0"/>
                        </a:spcAft>
                      </a:pPr>
                      <a:r>
                        <a:rPr lang="en-US" sz="2000">
                          <a:effectLst/>
                        </a:rPr>
                        <a:t>4</a:t>
                      </a:r>
                      <a:endParaRPr lang="en-US" sz="2000">
                        <a:effectLst/>
                        <a:latin typeface="Cambria" charset="0"/>
                        <a:ea typeface="ＭＳ 明朝" charset="-128"/>
                        <a:cs typeface="Times New Roman" charset="0"/>
                      </a:endParaRPr>
                    </a:p>
                  </a:txBody>
                  <a:tcPr marL="9525" marR="9525" marT="9525" marB="9525" anchor="ctr"/>
                </a:tc>
              </a:tr>
              <a:tr h="258196">
                <a:tc>
                  <a:txBody>
                    <a:bodyPr/>
                    <a:lstStyle/>
                    <a:p>
                      <a:pPr marL="0" marR="0">
                        <a:spcBef>
                          <a:spcPts val="0"/>
                        </a:spcBef>
                        <a:spcAft>
                          <a:spcPts val="0"/>
                        </a:spcAft>
                      </a:pPr>
                      <a:r>
                        <a:rPr lang="en-US" sz="2000">
                          <a:effectLst/>
                        </a:rPr>
                        <a:t>Total </a:t>
                      </a:r>
                      <a:endParaRPr lang="en-US" sz="2000">
                        <a:effectLst/>
                        <a:latin typeface="Cambria" charset="0"/>
                        <a:ea typeface="ＭＳ 明朝" charset="-128"/>
                        <a:cs typeface="Times New Roman" charset="0"/>
                      </a:endParaRPr>
                    </a:p>
                  </a:txBody>
                  <a:tcPr marL="9525" marR="9525" marT="9525" marB="9525" anchor="ctr"/>
                </a:tc>
                <a:tc>
                  <a:txBody>
                    <a:bodyPr/>
                    <a:lstStyle/>
                    <a:p>
                      <a:pPr marL="0" marR="0" algn="ctr">
                        <a:spcBef>
                          <a:spcPts val="0"/>
                        </a:spcBef>
                        <a:spcAft>
                          <a:spcPts val="0"/>
                        </a:spcAft>
                      </a:pPr>
                      <a:r>
                        <a:rPr lang="en-US" sz="2000">
                          <a:effectLst/>
                        </a:rPr>
                        <a:t>11 </a:t>
                      </a:r>
                      <a:endParaRPr lang="en-US" sz="2000">
                        <a:effectLst/>
                        <a:latin typeface="Cambria" charset="0"/>
                        <a:ea typeface="ＭＳ 明朝" charset="-128"/>
                        <a:cs typeface="Times New Roman" charset="0"/>
                      </a:endParaRPr>
                    </a:p>
                  </a:txBody>
                  <a:tcPr marL="9525" marR="9525" marT="9525" marB="9525" anchor="ctr"/>
                </a:tc>
                <a:tc>
                  <a:txBody>
                    <a:bodyPr/>
                    <a:lstStyle/>
                    <a:p>
                      <a:pPr marL="0" marR="0" algn="ctr">
                        <a:spcBef>
                          <a:spcPts val="0"/>
                        </a:spcBef>
                        <a:spcAft>
                          <a:spcPts val="0"/>
                        </a:spcAft>
                      </a:pPr>
                      <a:r>
                        <a:rPr lang="en-US" sz="2000" dirty="0">
                          <a:effectLst/>
                        </a:rPr>
                        <a:t>20 </a:t>
                      </a:r>
                      <a:endParaRPr lang="en-US" sz="2000" dirty="0">
                        <a:effectLst/>
                        <a:latin typeface="Cambria" charset="0"/>
                        <a:ea typeface="ＭＳ 明朝" charset="-128"/>
                        <a:cs typeface="Times New Roman" charset="0"/>
                      </a:endParaRPr>
                    </a:p>
                  </a:txBody>
                  <a:tcPr marL="9525" marR="9525" marT="9525" marB="9525" anchor="ctr"/>
                </a:tc>
              </a:tr>
            </a:tbl>
          </a:graphicData>
        </a:graphic>
      </p:graphicFrame>
      <p:sp>
        <p:nvSpPr>
          <p:cNvPr id="7" name="Text Box 1"/>
          <p:cNvSpPr txBox="1"/>
          <p:nvPr/>
        </p:nvSpPr>
        <p:spPr>
          <a:xfrm>
            <a:off x="4724399" y="688498"/>
            <a:ext cx="7281333" cy="1169551"/>
          </a:xfrm>
          <a:prstGeom prst="rect">
            <a:avLst/>
          </a:prstGeom>
          <a:solidFill>
            <a:srgbClr val="FFFF00"/>
          </a:solidFill>
          <a:ln>
            <a:solidFill>
              <a:schemeClr val="tx1"/>
            </a:solid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1400" dirty="0">
                <a:effectLst/>
                <a:latin typeface="Times" charset="0"/>
                <a:ea typeface="ＭＳ 明朝" charset="-128"/>
                <a:cs typeface="Times New Roman" charset="0"/>
              </a:rPr>
              <a:t>A weak 2. The candidate shows a satisfactory understanding of the concept of innovation, whereas the conception of ethics presented is contradictory (ethics is defined as practices that do not have harm on societies, while the concept is understood as not doing anything that harms a company’s reputation). A few business management theories are referred to explicitly (e.g. pester power, product life cycle) or implicitly (e.g. the idea of product development). </a:t>
            </a:r>
            <a:endParaRPr lang="en-US" sz="1400" dirty="0">
              <a:effectLst/>
              <a:latin typeface="Cambria" charset="0"/>
              <a:ea typeface="ＭＳ 明朝" charset="-128"/>
              <a:cs typeface="Times New Roman" charset="0"/>
            </a:endParaRPr>
          </a:p>
        </p:txBody>
      </p:sp>
      <p:sp>
        <p:nvSpPr>
          <p:cNvPr id="9" name="Text Box 2"/>
          <p:cNvSpPr txBox="1"/>
          <p:nvPr/>
        </p:nvSpPr>
        <p:spPr>
          <a:xfrm>
            <a:off x="4724398" y="2291991"/>
            <a:ext cx="7281333" cy="1169551"/>
          </a:xfrm>
          <a:prstGeom prst="rect">
            <a:avLst/>
          </a:prstGeom>
          <a:solidFill>
            <a:schemeClr val="accent1">
              <a:lumMod val="20000"/>
              <a:lumOff val="80000"/>
            </a:schemeClr>
          </a:solidFill>
          <a:ln>
            <a:solidFill>
              <a:schemeClr val="tx1"/>
            </a:solid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1400" dirty="0">
                <a:effectLst/>
                <a:latin typeface="Times" charset="0"/>
                <a:ea typeface="ＭＳ 明朝" charset="-128"/>
                <a:cs typeface="Times New Roman" charset="0"/>
              </a:rPr>
              <a:t>The candidate applies the concept of innovation and the business management theories well to her chosen organization (McDonald’s). The application is specific and examples relate to McDonald’s core operations, though they are somewhat simplistic. The examples are not effectively employed in the service of the question as McDonald’s Research and Development function is barely mentioned. </a:t>
            </a:r>
            <a:endParaRPr lang="en-US" sz="1400" dirty="0">
              <a:effectLst/>
              <a:latin typeface="Cambria" charset="0"/>
              <a:ea typeface="ＭＳ 明朝" charset="-128"/>
              <a:cs typeface="Times New Roman" charset="0"/>
            </a:endParaRPr>
          </a:p>
        </p:txBody>
      </p:sp>
      <p:sp>
        <p:nvSpPr>
          <p:cNvPr id="10" name="Text Box 3"/>
          <p:cNvSpPr txBox="1"/>
          <p:nvPr/>
        </p:nvSpPr>
        <p:spPr>
          <a:xfrm>
            <a:off x="485773" y="3646368"/>
            <a:ext cx="11519960" cy="738664"/>
          </a:xfrm>
          <a:prstGeom prst="rect">
            <a:avLst/>
          </a:prstGeom>
          <a:solidFill>
            <a:srgbClr val="EF948B">
              <a:alpha val="44000"/>
            </a:srgbClr>
          </a:solidFill>
          <a:ln>
            <a:solidFill>
              <a:schemeClr val="tx1"/>
            </a:solid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1400" dirty="0">
                <a:effectLst/>
                <a:latin typeface="Times" charset="0"/>
                <a:ea typeface="ＭＳ 明朝" charset="-128"/>
                <a:cs typeface="Times New Roman" charset="0"/>
              </a:rPr>
              <a:t>The candidate makes some relevant arguments (e.g. seeing two sides of the Happy Meal product). However, not all claims are justified (e.g. what evidence is there for McDonald’s having a very good brand image?). In the second half of the essay, in particular, the arguments lose force, and the last three body paragraphs are assertions with no evidence. The two concepts are not compared and contrasted, as required by the command term. </a:t>
            </a:r>
            <a:endParaRPr lang="en-US" sz="1400" dirty="0">
              <a:effectLst/>
              <a:latin typeface="Cambria" charset="0"/>
              <a:ea typeface="ＭＳ 明朝" charset="-128"/>
              <a:cs typeface="Times New Roman" charset="0"/>
            </a:endParaRPr>
          </a:p>
        </p:txBody>
      </p:sp>
      <p:sp>
        <p:nvSpPr>
          <p:cNvPr id="13" name="Text Box 4"/>
          <p:cNvSpPr txBox="1"/>
          <p:nvPr/>
        </p:nvSpPr>
        <p:spPr>
          <a:xfrm>
            <a:off x="485773" y="4874476"/>
            <a:ext cx="11519960" cy="738664"/>
          </a:xfrm>
          <a:prstGeom prst="rect">
            <a:avLst/>
          </a:prstGeom>
          <a:noFill/>
          <a:ln>
            <a:solidFill>
              <a:schemeClr val="tx1"/>
            </a:solid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1400" dirty="0">
                <a:effectLst/>
                <a:latin typeface="Times" charset="0"/>
                <a:ea typeface="ＭＳ 明朝" charset="-128"/>
                <a:cs typeface="Times New Roman" charset="0"/>
              </a:rPr>
              <a:t>Though the candidate has an introduction, a body, and a conclusion, the conclusion is weak, as is paragraphing in the second half of the essay (there are several very short paragraphs in succession, each with undeveloped ideas). The lack of a theoretical framework disturbs the clarity of the essay beyond the individual examples which are clearly explained. </a:t>
            </a:r>
            <a:endParaRPr lang="en-US" sz="1400" dirty="0">
              <a:effectLst/>
              <a:latin typeface="Cambria" charset="0"/>
              <a:ea typeface="ＭＳ 明朝" charset="-128"/>
              <a:cs typeface="Times New Roman" charset="0"/>
            </a:endParaRPr>
          </a:p>
        </p:txBody>
      </p:sp>
      <p:sp>
        <p:nvSpPr>
          <p:cNvPr id="14" name="Text Box 5"/>
          <p:cNvSpPr txBox="1"/>
          <p:nvPr/>
        </p:nvSpPr>
        <p:spPr>
          <a:xfrm>
            <a:off x="485773" y="6037302"/>
            <a:ext cx="11519960" cy="523220"/>
          </a:xfrm>
          <a:prstGeom prst="rect">
            <a:avLst/>
          </a:prstGeom>
          <a:solidFill>
            <a:schemeClr val="accent6">
              <a:lumMod val="20000"/>
              <a:lumOff val="80000"/>
            </a:schemeClr>
          </a:solidFill>
          <a:ln>
            <a:solidFill>
              <a:schemeClr val="tx1"/>
            </a:solid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1400" dirty="0">
                <a:effectLst/>
                <a:latin typeface="Times" charset="0"/>
                <a:ea typeface="ＭＳ 明朝" charset="-128"/>
                <a:cs typeface="Times New Roman" charset="0"/>
              </a:rPr>
              <a:t>The answer is written mainly from the perspective of McDonald’s and its reputation, with some consideration given to various consumer groups in passing (e.g. vegetarians in India, children, people who want to access a fast food restaurant outside of business hours). However, these perspectives are not explored. </a:t>
            </a:r>
            <a:endParaRPr lang="en-US" sz="1400" dirty="0">
              <a:effectLst/>
              <a:latin typeface="Cambria" charset="0"/>
              <a:ea typeface="ＭＳ 明朝" charset="-128"/>
              <a:cs typeface="Times New Roman" charset="0"/>
            </a:endParaRPr>
          </a:p>
        </p:txBody>
      </p:sp>
      <p:sp>
        <p:nvSpPr>
          <p:cNvPr id="15" name="Text Box 1"/>
          <p:cNvSpPr txBox="1"/>
          <p:nvPr/>
        </p:nvSpPr>
        <p:spPr>
          <a:xfrm>
            <a:off x="4724398" y="314815"/>
            <a:ext cx="2167468" cy="377713"/>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b="1" dirty="0" err="1" smtClean="0">
                <a:effectLst/>
                <a:latin typeface="Times" charset="0"/>
                <a:ea typeface="ＭＳ 明朝" charset="-128"/>
                <a:cs typeface="Times New Roman" charset="0"/>
              </a:rPr>
              <a:t>Crit</a:t>
            </a:r>
            <a:r>
              <a:rPr lang="en-US" b="1" dirty="0" smtClean="0">
                <a:effectLst/>
                <a:latin typeface="Times" charset="0"/>
                <a:ea typeface="ＭＳ 明朝" charset="-128"/>
                <a:cs typeface="Times New Roman" charset="0"/>
              </a:rPr>
              <a:t> A: Knowledge</a:t>
            </a:r>
            <a:endParaRPr lang="en-US" b="1" dirty="0">
              <a:effectLst/>
              <a:latin typeface="Cambria" charset="0"/>
              <a:ea typeface="ＭＳ 明朝" charset="-128"/>
              <a:cs typeface="Times New Roman" charset="0"/>
            </a:endParaRPr>
          </a:p>
        </p:txBody>
      </p:sp>
      <p:sp>
        <p:nvSpPr>
          <p:cNvPr id="16" name="Text Box 1"/>
          <p:cNvSpPr txBox="1"/>
          <p:nvPr/>
        </p:nvSpPr>
        <p:spPr>
          <a:xfrm>
            <a:off x="4724398" y="1886163"/>
            <a:ext cx="2167468" cy="377713"/>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b="1" dirty="0" err="1" smtClean="0">
                <a:effectLst/>
                <a:latin typeface="Times" charset="0"/>
                <a:ea typeface="ＭＳ 明朝" charset="-128"/>
                <a:cs typeface="Times New Roman" charset="0"/>
              </a:rPr>
              <a:t>Crit</a:t>
            </a:r>
            <a:r>
              <a:rPr lang="en-US" b="1" dirty="0" smtClean="0">
                <a:effectLst/>
                <a:latin typeface="Times" charset="0"/>
                <a:ea typeface="ＭＳ 明朝" charset="-128"/>
                <a:cs typeface="Times New Roman" charset="0"/>
              </a:rPr>
              <a:t> B: Application</a:t>
            </a:r>
            <a:endParaRPr lang="en-US" b="1" dirty="0">
              <a:effectLst/>
              <a:latin typeface="Cambria" charset="0"/>
              <a:ea typeface="ＭＳ 明朝" charset="-128"/>
              <a:cs typeface="Times New Roman" charset="0"/>
            </a:endParaRPr>
          </a:p>
        </p:txBody>
      </p:sp>
      <p:sp>
        <p:nvSpPr>
          <p:cNvPr id="17" name="Text Box 1"/>
          <p:cNvSpPr txBox="1"/>
          <p:nvPr/>
        </p:nvSpPr>
        <p:spPr>
          <a:xfrm>
            <a:off x="485773" y="3200763"/>
            <a:ext cx="3510494" cy="36933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b="1" dirty="0" err="1" smtClean="0">
                <a:effectLst/>
                <a:latin typeface="Times" charset="0"/>
                <a:ea typeface="ＭＳ 明朝" charset="-128"/>
                <a:cs typeface="Times New Roman" charset="0"/>
              </a:rPr>
              <a:t>Crit</a:t>
            </a:r>
            <a:r>
              <a:rPr lang="en-US" b="1" dirty="0" smtClean="0">
                <a:effectLst/>
                <a:latin typeface="Times" charset="0"/>
                <a:ea typeface="ＭＳ 明朝" charset="-128"/>
                <a:cs typeface="Times New Roman" charset="0"/>
              </a:rPr>
              <a:t> C: Reasoned arguments</a:t>
            </a:r>
            <a:endParaRPr lang="en-US" b="1" dirty="0">
              <a:effectLst/>
              <a:latin typeface="Cambria" charset="0"/>
              <a:ea typeface="ＭＳ 明朝" charset="-128"/>
              <a:cs typeface="Times New Roman" charset="0"/>
            </a:endParaRPr>
          </a:p>
        </p:txBody>
      </p:sp>
      <p:sp>
        <p:nvSpPr>
          <p:cNvPr id="18" name="Text Box 1"/>
          <p:cNvSpPr txBox="1"/>
          <p:nvPr/>
        </p:nvSpPr>
        <p:spPr>
          <a:xfrm>
            <a:off x="485773" y="4496890"/>
            <a:ext cx="2167468" cy="377713"/>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b="1" dirty="0" err="1" smtClean="0">
                <a:effectLst/>
                <a:latin typeface="Times" charset="0"/>
                <a:ea typeface="ＭＳ 明朝" charset="-128"/>
                <a:cs typeface="Times New Roman" charset="0"/>
              </a:rPr>
              <a:t>Crit</a:t>
            </a:r>
            <a:r>
              <a:rPr lang="en-US" b="1" dirty="0" smtClean="0">
                <a:effectLst/>
                <a:latin typeface="Times" charset="0"/>
                <a:ea typeface="ＭＳ 明朝" charset="-128"/>
                <a:cs typeface="Times New Roman" charset="0"/>
              </a:rPr>
              <a:t> D: Structure</a:t>
            </a:r>
            <a:endParaRPr lang="en-US" b="1" dirty="0">
              <a:effectLst/>
              <a:latin typeface="Cambria" charset="0"/>
              <a:ea typeface="ＭＳ 明朝" charset="-128"/>
              <a:cs typeface="Times New Roman" charset="0"/>
            </a:endParaRPr>
          </a:p>
        </p:txBody>
      </p:sp>
      <p:sp>
        <p:nvSpPr>
          <p:cNvPr id="19" name="Text Box 1"/>
          <p:cNvSpPr txBox="1"/>
          <p:nvPr/>
        </p:nvSpPr>
        <p:spPr>
          <a:xfrm>
            <a:off x="485773" y="5649936"/>
            <a:ext cx="3510494" cy="36933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b="1" dirty="0" err="1" smtClean="0">
                <a:effectLst/>
                <a:latin typeface="Times" charset="0"/>
                <a:ea typeface="ＭＳ 明朝" charset="-128"/>
                <a:cs typeface="Times New Roman" charset="0"/>
              </a:rPr>
              <a:t>Crit</a:t>
            </a:r>
            <a:r>
              <a:rPr lang="en-US" b="1" dirty="0" smtClean="0">
                <a:effectLst/>
                <a:latin typeface="Times" charset="0"/>
                <a:ea typeface="ＭＳ 明朝" charset="-128"/>
                <a:cs typeface="Times New Roman" charset="0"/>
              </a:rPr>
              <a:t> E: Individuals and societies</a:t>
            </a:r>
            <a:endParaRPr lang="en-US" b="1" dirty="0">
              <a:effectLst/>
              <a:latin typeface="Cambria" charset="0"/>
              <a:ea typeface="ＭＳ 明朝" charset="-128"/>
              <a:cs typeface="Times New Roman" charset="0"/>
            </a:endParaRPr>
          </a:p>
        </p:txBody>
      </p:sp>
    </p:spTree>
    <p:extLst>
      <p:ext uri="{BB962C8B-B14F-4D97-AF65-F5344CB8AC3E}">
        <p14:creationId xmlns:p14="http://schemas.microsoft.com/office/powerpoint/2010/main" val="439486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764631" y="2764628"/>
            <a:ext cx="6858001" cy="1328737"/>
          </a:xfrm>
          <a:solidFill>
            <a:schemeClr val="tx1"/>
          </a:solidFill>
        </p:spPr>
        <p:txBody>
          <a:bodyPr>
            <a:normAutofit/>
          </a:bodyPr>
          <a:lstStyle/>
          <a:p>
            <a:pPr algn="ctr"/>
            <a:r>
              <a:rPr lang="en-US" sz="2400" dirty="0" smtClean="0">
                <a:solidFill>
                  <a:schemeClr val="bg1"/>
                </a:solidFill>
              </a:rPr>
              <a:t>With reference to one </a:t>
            </a:r>
            <a:r>
              <a:rPr lang="en-US" sz="2400" dirty="0" err="1" smtClean="0">
                <a:solidFill>
                  <a:schemeClr val="bg1"/>
                </a:solidFill>
              </a:rPr>
              <a:t>organisation</a:t>
            </a:r>
            <a:r>
              <a:rPr lang="en-US" sz="2400" dirty="0" smtClean="0">
                <a:solidFill>
                  <a:schemeClr val="bg1"/>
                </a:solidFill>
              </a:rPr>
              <a:t> you have studies, compare and contrast the importance of innovation and ethics for Research and Development</a:t>
            </a:r>
            <a:endParaRPr lang="en-US" sz="2400" dirty="0">
              <a:solidFill>
                <a:schemeClr val="bg1"/>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76696" y="5412363"/>
            <a:ext cx="5453016" cy="144563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1680" y="3359987"/>
            <a:ext cx="5610320" cy="147014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8738" y="3359987"/>
            <a:ext cx="5314949" cy="106713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3688" y="605790"/>
            <a:ext cx="5638893" cy="2111863"/>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3025" y="610178"/>
            <a:ext cx="5314949" cy="2107475"/>
          </a:xfrm>
          <a:prstGeom prst="rect">
            <a:avLst/>
          </a:prstGeom>
        </p:spPr>
      </p:pic>
      <p:sp>
        <p:nvSpPr>
          <p:cNvPr id="9" name="TextBox 8"/>
          <p:cNvSpPr txBox="1"/>
          <p:nvPr/>
        </p:nvSpPr>
        <p:spPr>
          <a:xfrm>
            <a:off x="1328738" y="234264"/>
            <a:ext cx="6510292" cy="369332"/>
          </a:xfrm>
          <a:prstGeom prst="rect">
            <a:avLst/>
          </a:prstGeom>
          <a:noFill/>
        </p:spPr>
        <p:txBody>
          <a:bodyPr wrap="square" rtlCol="0">
            <a:spAutoFit/>
          </a:bodyPr>
          <a:lstStyle/>
          <a:p>
            <a:r>
              <a:rPr lang="en-US" smtClean="0"/>
              <a:t>Criterion A: Knowledge (K)</a:t>
            </a:r>
            <a:endParaRPr lang="en-US"/>
          </a:p>
        </p:txBody>
      </p:sp>
      <p:sp>
        <p:nvSpPr>
          <p:cNvPr id="10" name="TextBox 9"/>
          <p:cNvSpPr txBox="1"/>
          <p:nvPr/>
        </p:nvSpPr>
        <p:spPr>
          <a:xfrm>
            <a:off x="6657974" y="240846"/>
            <a:ext cx="6510292" cy="369332"/>
          </a:xfrm>
          <a:prstGeom prst="rect">
            <a:avLst/>
          </a:prstGeom>
          <a:noFill/>
        </p:spPr>
        <p:txBody>
          <a:bodyPr wrap="square" rtlCol="0">
            <a:spAutoFit/>
          </a:bodyPr>
          <a:lstStyle/>
          <a:p>
            <a:r>
              <a:rPr lang="en-US" dirty="0" smtClean="0"/>
              <a:t>Criterion B: Application (A)</a:t>
            </a:r>
            <a:endParaRPr lang="en-US" dirty="0"/>
          </a:p>
        </p:txBody>
      </p:sp>
      <p:sp>
        <p:nvSpPr>
          <p:cNvPr id="11" name="TextBox 10"/>
          <p:cNvSpPr txBox="1"/>
          <p:nvPr/>
        </p:nvSpPr>
        <p:spPr>
          <a:xfrm>
            <a:off x="1383414" y="2928974"/>
            <a:ext cx="6510292" cy="369332"/>
          </a:xfrm>
          <a:prstGeom prst="rect">
            <a:avLst/>
          </a:prstGeom>
          <a:noFill/>
        </p:spPr>
        <p:txBody>
          <a:bodyPr wrap="square" rtlCol="0">
            <a:spAutoFit/>
          </a:bodyPr>
          <a:lstStyle/>
          <a:p>
            <a:r>
              <a:rPr lang="en-US" dirty="0" smtClean="0"/>
              <a:t>Criterion C: Reasoned Argument (R)</a:t>
            </a:r>
            <a:endParaRPr lang="en-US" dirty="0"/>
          </a:p>
        </p:txBody>
      </p:sp>
      <p:sp>
        <p:nvSpPr>
          <p:cNvPr id="12" name="TextBox 11"/>
          <p:cNvSpPr txBox="1"/>
          <p:nvPr/>
        </p:nvSpPr>
        <p:spPr>
          <a:xfrm>
            <a:off x="6657974" y="3010579"/>
            <a:ext cx="6510292" cy="369332"/>
          </a:xfrm>
          <a:prstGeom prst="rect">
            <a:avLst/>
          </a:prstGeom>
          <a:noFill/>
        </p:spPr>
        <p:txBody>
          <a:bodyPr wrap="square" rtlCol="0">
            <a:spAutoFit/>
          </a:bodyPr>
          <a:lstStyle/>
          <a:p>
            <a:r>
              <a:rPr lang="en-US" dirty="0" smtClean="0"/>
              <a:t>Criterion D: Structure (S)</a:t>
            </a:r>
            <a:endParaRPr lang="en-US" dirty="0"/>
          </a:p>
        </p:txBody>
      </p:sp>
      <p:sp>
        <p:nvSpPr>
          <p:cNvPr id="13" name="TextBox 12"/>
          <p:cNvSpPr txBox="1"/>
          <p:nvPr/>
        </p:nvSpPr>
        <p:spPr>
          <a:xfrm>
            <a:off x="3676696" y="5043031"/>
            <a:ext cx="6510292" cy="369332"/>
          </a:xfrm>
          <a:prstGeom prst="rect">
            <a:avLst/>
          </a:prstGeom>
          <a:noFill/>
        </p:spPr>
        <p:txBody>
          <a:bodyPr wrap="square" rtlCol="0">
            <a:spAutoFit/>
          </a:bodyPr>
          <a:lstStyle/>
          <a:p>
            <a:r>
              <a:rPr lang="en-US" dirty="0" smtClean="0"/>
              <a:t>Criterion E: Individuals and Societies (I)</a:t>
            </a:r>
            <a:endParaRPr lang="en-US" dirty="0"/>
          </a:p>
        </p:txBody>
      </p:sp>
    </p:spTree>
    <p:extLst>
      <p:ext uri="{BB962C8B-B14F-4D97-AF65-F5344CB8AC3E}">
        <p14:creationId xmlns:p14="http://schemas.microsoft.com/office/powerpoint/2010/main" val="2038181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7980" y="2003895"/>
            <a:ext cx="9821725" cy="3165381"/>
          </a:xfrm>
        </p:spPr>
      </p:pic>
      <p:sp>
        <p:nvSpPr>
          <p:cNvPr id="5" name="TextBox 4"/>
          <p:cNvSpPr txBox="1"/>
          <p:nvPr/>
        </p:nvSpPr>
        <p:spPr>
          <a:xfrm>
            <a:off x="817918" y="3869672"/>
            <a:ext cx="500062" cy="369332"/>
          </a:xfrm>
          <a:prstGeom prst="rect">
            <a:avLst/>
          </a:prstGeom>
          <a:solidFill>
            <a:schemeClr val="bg1">
              <a:lumMod val="65000"/>
              <a:alpha val="59000"/>
            </a:schemeClr>
          </a:solidFill>
        </p:spPr>
        <p:txBody>
          <a:bodyPr wrap="square" rtlCol="0">
            <a:spAutoFit/>
          </a:bodyPr>
          <a:lstStyle/>
          <a:p>
            <a:r>
              <a:rPr lang="en-US" smtClean="0">
                <a:solidFill>
                  <a:srgbClr val="FFFF00"/>
                </a:solidFill>
              </a:rPr>
              <a:t>(</a:t>
            </a:r>
            <a:r>
              <a:rPr lang="en-US" dirty="0" smtClean="0">
                <a:solidFill>
                  <a:srgbClr val="FFFF00"/>
                </a:solidFill>
              </a:rPr>
              <a:t>K)</a:t>
            </a:r>
            <a:endParaRPr lang="en-US" dirty="0">
              <a:solidFill>
                <a:srgbClr val="FFFF00"/>
              </a:solidFill>
            </a:endParaRPr>
          </a:p>
        </p:txBody>
      </p:sp>
      <p:sp>
        <p:nvSpPr>
          <p:cNvPr id="6" name="TextBox 5"/>
          <p:cNvSpPr txBox="1"/>
          <p:nvPr/>
        </p:nvSpPr>
        <p:spPr>
          <a:xfrm>
            <a:off x="838200" y="4395607"/>
            <a:ext cx="500062" cy="369332"/>
          </a:xfrm>
          <a:prstGeom prst="rect">
            <a:avLst/>
          </a:prstGeom>
          <a:solidFill>
            <a:schemeClr val="bg1">
              <a:lumMod val="65000"/>
              <a:alpha val="59000"/>
            </a:schemeClr>
          </a:solidFill>
        </p:spPr>
        <p:txBody>
          <a:bodyPr wrap="square" rtlCol="0">
            <a:spAutoFit/>
          </a:bodyPr>
          <a:lstStyle/>
          <a:p>
            <a:r>
              <a:rPr lang="en-US" dirty="0" smtClean="0">
                <a:solidFill>
                  <a:srgbClr val="FFFF00"/>
                </a:solidFill>
              </a:rPr>
              <a:t>(K)</a:t>
            </a:r>
            <a:endParaRPr lang="en-US" dirty="0">
              <a:solidFill>
                <a:srgbClr val="FFFF00"/>
              </a:solidFill>
            </a:endParaRPr>
          </a:p>
        </p:txBody>
      </p:sp>
      <p:sp>
        <p:nvSpPr>
          <p:cNvPr id="7" name="TextBox 6"/>
          <p:cNvSpPr txBox="1"/>
          <p:nvPr/>
        </p:nvSpPr>
        <p:spPr>
          <a:xfrm>
            <a:off x="7702784" y="2541602"/>
            <a:ext cx="695874" cy="369332"/>
          </a:xfrm>
          <a:prstGeom prst="rect">
            <a:avLst/>
          </a:prstGeom>
          <a:solidFill>
            <a:schemeClr val="bg1">
              <a:lumMod val="65000"/>
              <a:alpha val="59000"/>
            </a:schemeClr>
          </a:solidFill>
        </p:spPr>
        <p:txBody>
          <a:bodyPr wrap="square" rtlCol="0">
            <a:spAutoFit/>
          </a:bodyPr>
          <a:lstStyle/>
          <a:p>
            <a:r>
              <a:rPr lang="en-US" dirty="0" smtClean="0">
                <a:solidFill>
                  <a:srgbClr val="FFFF00"/>
                </a:solidFill>
              </a:rPr>
              <a:t>- (K)</a:t>
            </a:r>
            <a:endParaRPr lang="en-US" dirty="0">
              <a:solidFill>
                <a:srgbClr val="FFFF00"/>
              </a:solidFill>
            </a:endParaRPr>
          </a:p>
        </p:txBody>
      </p:sp>
      <p:sp>
        <p:nvSpPr>
          <p:cNvPr id="8" name="TextBox 7"/>
          <p:cNvSpPr txBox="1"/>
          <p:nvPr/>
        </p:nvSpPr>
        <p:spPr>
          <a:xfrm>
            <a:off x="10168996" y="5232692"/>
            <a:ext cx="500062" cy="369332"/>
          </a:xfrm>
          <a:prstGeom prst="rect">
            <a:avLst/>
          </a:prstGeom>
          <a:solidFill>
            <a:schemeClr val="bg1">
              <a:lumMod val="65000"/>
              <a:alpha val="59000"/>
            </a:schemeClr>
          </a:solidFill>
        </p:spPr>
        <p:txBody>
          <a:bodyPr wrap="square" rtlCol="0">
            <a:spAutoFit/>
          </a:bodyPr>
          <a:lstStyle/>
          <a:p>
            <a:r>
              <a:rPr lang="en-US" dirty="0" smtClean="0"/>
              <a:t>(S)</a:t>
            </a:r>
            <a:endParaRPr lang="en-US" dirty="0"/>
          </a:p>
        </p:txBody>
      </p:sp>
      <p:sp>
        <p:nvSpPr>
          <p:cNvPr id="9" name="TextBox 8"/>
          <p:cNvSpPr txBox="1"/>
          <p:nvPr/>
        </p:nvSpPr>
        <p:spPr>
          <a:xfrm>
            <a:off x="4148666" y="2485656"/>
            <a:ext cx="3401993" cy="240612"/>
          </a:xfrm>
          <a:prstGeom prst="rect">
            <a:avLst/>
          </a:prstGeom>
          <a:solidFill>
            <a:srgbClr val="FFFF00">
              <a:alpha val="31000"/>
            </a:srgbClr>
          </a:solidFill>
        </p:spPr>
        <p:txBody>
          <a:bodyPr wrap="square" rtlCol="0">
            <a:spAutoFit/>
          </a:bodyPr>
          <a:lstStyle/>
          <a:p>
            <a:endParaRPr lang="en-US" dirty="0">
              <a:solidFill>
                <a:srgbClr val="FFFF00"/>
              </a:solidFill>
            </a:endParaRPr>
          </a:p>
        </p:txBody>
      </p:sp>
      <p:sp>
        <p:nvSpPr>
          <p:cNvPr id="10" name="TextBox 9"/>
          <p:cNvSpPr txBox="1"/>
          <p:nvPr/>
        </p:nvSpPr>
        <p:spPr>
          <a:xfrm>
            <a:off x="8217492" y="3749366"/>
            <a:ext cx="2179575" cy="263834"/>
          </a:xfrm>
          <a:prstGeom prst="rect">
            <a:avLst/>
          </a:prstGeom>
          <a:solidFill>
            <a:srgbClr val="FFFF00">
              <a:alpha val="31000"/>
            </a:srgbClr>
          </a:solidFill>
        </p:spPr>
        <p:txBody>
          <a:bodyPr wrap="square" rtlCol="0">
            <a:spAutoFit/>
          </a:bodyPr>
          <a:lstStyle/>
          <a:p>
            <a:endParaRPr lang="en-US" dirty="0">
              <a:solidFill>
                <a:srgbClr val="FFFF00"/>
              </a:solidFill>
            </a:endParaRPr>
          </a:p>
        </p:txBody>
      </p:sp>
      <p:sp>
        <p:nvSpPr>
          <p:cNvPr id="11" name="TextBox 10"/>
          <p:cNvSpPr txBox="1"/>
          <p:nvPr/>
        </p:nvSpPr>
        <p:spPr>
          <a:xfrm>
            <a:off x="1338262" y="3975170"/>
            <a:ext cx="8830734" cy="194633"/>
          </a:xfrm>
          <a:prstGeom prst="rect">
            <a:avLst/>
          </a:prstGeom>
          <a:solidFill>
            <a:srgbClr val="FFFF00">
              <a:alpha val="31000"/>
            </a:srgbClr>
          </a:solidFill>
        </p:spPr>
        <p:txBody>
          <a:bodyPr wrap="square" rtlCol="0">
            <a:spAutoFit/>
          </a:bodyPr>
          <a:lstStyle/>
          <a:p>
            <a:endParaRPr lang="en-US" dirty="0">
              <a:solidFill>
                <a:srgbClr val="FFFF00"/>
              </a:solidFill>
            </a:endParaRPr>
          </a:p>
        </p:txBody>
      </p:sp>
      <p:sp>
        <p:nvSpPr>
          <p:cNvPr id="12" name="TextBox 11"/>
          <p:cNvSpPr txBox="1"/>
          <p:nvPr/>
        </p:nvSpPr>
        <p:spPr>
          <a:xfrm>
            <a:off x="1338262" y="4169803"/>
            <a:ext cx="9330796" cy="301936"/>
          </a:xfrm>
          <a:prstGeom prst="rect">
            <a:avLst/>
          </a:prstGeom>
          <a:solidFill>
            <a:srgbClr val="FFFF00">
              <a:alpha val="31000"/>
            </a:srgbClr>
          </a:solidFill>
        </p:spPr>
        <p:txBody>
          <a:bodyPr wrap="square" rtlCol="0">
            <a:spAutoFit/>
          </a:bodyPr>
          <a:lstStyle/>
          <a:p>
            <a:endParaRPr lang="en-US" dirty="0">
              <a:solidFill>
                <a:srgbClr val="FFFF00"/>
              </a:solidFill>
            </a:endParaRPr>
          </a:p>
        </p:txBody>
      </p:sp>
      <p:sp>
        <p:nvSpPr>
          <p:cNvPr id="13" name="TextBox 12"/>
          <p:cNvSpPr txBox="1"/>
          <p:nvPr/>
        </p:nvSpPr>
        <p:spPr>
          <a:xfrm>
            <a:off x="1317980" y="4425156"/>
            <a:ext cx="1696153" cy="241216"/>
          </a:xfrm>
          <a:prstGeom prst="rect">
            <a:avLst/>
          </a:prstGeom>
          <a:solidFill>
            <a:srgbClr val="FFFF00">
              <a:alpha val="31000"/>
            </a:srgbClr>
          </a:solidFill>
        </p:spPr>
        <p:txBody>
          <a:bodyPr wrap="square" rtlCol="0">
            <a:spAutoFit/>
          </a:bodyPr>
          <a:lstStyle/>
          <a:p>
            <a:endParaRPr lang="en-US" dirty="0">
              <a:solidFill>
                <a:srgbClr val="FFFF00"/>
              </a:solidFill>
            </a:endParaRPr>
          </a:p>
        </p:txBody>
      </p:sp>
    </p:spTree>
    <p:extLst>
      <p:ext uri="{BB962C8B-B14F-4D97-AF65-F5344CB8AC3E}">
        <p14:creationId xmlns:p14="http://schemas.microsoft.com/office/powerpoint/2010/main" val="1208262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977434"/>
            <a:ext cx="10765576" cy="1951890"/>
          </a:xfrm>
        </p:spPr>
      </p:pic>
      <p:sp>
        <p:nvSpPr>
          <p:cNvPr id="5" name="TextBox 4"/>
          <p:cNvSpPr txBox="1"/>
          <p:nvPr/>
        </p:nvSpPr>
        <p:spPr>
          <a:xfrm>
            <a:off x="338138" y="3254636"/>
            <a:ext cx="500062" cy="369332"/>
          </a:xfrm>
          <a:prstGeom prst="rect">
            <a:avLst/>
          </a:prstGeom>
          <a:solidFill>
            <a:schemeClr val="bg1">
              <a:lumMod val="65000"/>
              <a:alpha val="59000"/>
            </a:schemeClr>
          </a:solidFill>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6" name="TextBox 5"/>
          <p:cNvSpPr txBox="1"/>
          <p:nvPr/>
        </p:nvSpPr>
        <p:spPr>
          <a:xfrm>
            <a:off x="116566" y="4048074"/>
            <a:ext cx="721634" cy="369332"/>
          </a:xfrm>
          <a:prstGeom prst="rect">
            <a:avLst/>
          </a:prstGeom>
          <a:solidFill>
            <a:schemeClr val="bg1">
              <a:lumMod val="65000"/>
              <a:alpha val="59000"/>
            </a:schemeClr>
          </a:solidFill>
        </p:spPr>
        <p:txBody>
          <a:bodyPr wrap="square" rtlCol="0">
            <a:spAutoFit/>
          </a:bodyPr>
          <a:lstStyle/>
          <a:p>
            <a:r>
              <a:rPr lang="en-US" dirty="0" smtClean="0">
                <a:solidFill>
                  <a:srgbClr val="FF0000"/>
                </a:solidFill>
              </a:rPr>
              <a:t>- (R)</a:t>
            </a:r>
            <a:endParaRPr lang="en-US" dirty="0">
              <a:solidFill>
                <a:srgbClr val="FF0000"/>
              </a:solidFill>
            </a:endParaRPr>
          </a:p>
        </p:txBody>
      </p:sp>
      <p:sp>
        <p:nvSpPr>
          <p:cNvPr id="7" name="TextBox 6"/>
          <p:cNvSpPr txBox="1"/>
          <p:nvPr/>
        </p:nvSpPr>
        <p:spPr>
          <a:xfrm>
            <a:off x="11489291" y="3768713"/>
            <a:ext cx="500062" cy="369332"/>
          </a:xfrm>
          <a:prstGeom prst="rect">
            <a:avLst/>
          </a:prstGeom>
          <a:solidFill>
            <a:schemeClr val="bg1">
              <a:lumMod val="65000"/>
              <a:alpha val="59000"/>
            </a:schemeClr>
          </a:solidFill>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8" name="TextBox 7"/>
          <p:cNvSpPr txBox="1"/>
          <p:nvPr/>
        </p:nvSpPr>
        <p:spPr>
          <a:xfrm>
            <a:off x="7303092" y="3360134"/>
            <a:ext cx="3466508" cy="263834"/>
          </a:xfrm>
          <a:prstGeom prst="rect">
            <a:avLst/>
          </a:prstGeom>
          <a:solidFill>
            <a:schemeClr val="accent1">
              <a:lumMod val="60000"/>
              <a:lumOff val="40000"/>
              <a:alpha val="31000"/>
            </a:schemeClr>
          </a:solidFill>
        </p:spPr>
        <p:txBody>
          <a:bodyPr wrap="square" rtlCol="0">
            <a:spAutoFit/>
          </a:bodyPr>
          <a:lstStyle/>
          <a:p>
            <a:endParaRPr lang="en-US" dirty="0">
              <a:solidFill>
                <a:srgbClr val="FFFF00"/>
              </a:solidFill>
            </a:endParaRPr>
          </a:p>
        </p:txBody>
      </p:sp>
      <p:sp>
        <p:nvSpPr>
          <p:cNvPr id="9" name="TextBox 8"/>
          <p:cNvSpPr txBox="1"/>
          <p:nvPr/>
        </p:nvSpPr>
        <p:spPr>
          <a:xfrm>
            <a:off x="838199" y="3874211"/>
            <a:ext cx="4665133" cy="263834"/>
          </a:xfrm>
          <a:prstGeom prst="rect">
            <a:avLst/>
          </a:prstGeom>
          <a:solidFill>
            <a:srgbClr val="FF0000">
              <a:alpha val="31000"/>
            </a:srgbClr>
          </a:solidFill>
        </p:spPr>
        <p:txBody>
          <a:bodyPr wrap="square" rtlCol="0">
            <a:spAutoFit/>
          </a:bodyPr>
          <a:lstStyle/>
          <a:p>
            <a:endParaRPr lang="en-US" dirty="0">
              <a:solidFill>
                <a:srgbClr val="FFFF00"/>
              </a:solidFill>
            </a:endParaRPr>
          </a:p>
        </p:txBody>
      </p:sp>
      <p:sp>
        <p:nvSpPr>
          <p:cNvPr id="10" name="TextBox 9"/>
          <p:cNvSpPr txBox="1"/>
          <p:nvPr/>
        </p:nvSpPr>
        <p:spPr>
          <a:xfrm>
            <a:off x="4241561" y="3623968"/>
            <a:ext cx="6985239" cy="250243"/>
          </a:xfrm>
          <a:prstGeom prst="rect">
            <a:avLst/>
          </a:prstGeom>
          <a:solidFill>
            <a:srgbClr val="FF0000">
              <a:alpha val="31000"/>
            </a:srgbClr>
          </a:solidFill>
        </p:spPr>
        <p:txBody>
          <a:bodyPr wrap="square" rtlCol="0">
            <a:spAutoFit/>
          </a:bodyPr>
          <a:lstStyle/>
          <a:p>
            <a:endParaRPr lang="en-US" dirty="0">
              <a:solidFill>
                <a:srgbClr val="FFFF00"/>
              </a:solidFill>
            </a:endParaRPr>
          </a:p>
        </p:txBody>
      </p:sp>
      <p:sp>
        <p:nvSpPr>
          <p:cNvPr id="11" name="TextBox 10"/>
          <p:cNvSpPr txBox="1"/>
          <p:nvPr/>
        </p:nvSpPr>
        <p:spPr>
          <a:xfrm>
            <a:off x="2819399" y="4145808"/>
            <a:ext cx="5190068" cy="271598"/>
          </a:xfrm>
          <a:prstGeom prst="rect">
            <a:avLst/>
          </a:prstGeom>
          <a:solidFill>
            <a:schemeClr val="accent1">
              <a:lumMod val="60000"/>
              <a:lumOff val="40000"/>
              <a:alpha val="31000"/>
            </a:schemeClr>
          </a:solidFill>
        </p:spPr>
        <p:txBody>
          <a:bodyPr wrap="square" rtlCol="0">
            <a:spAutoFit/>
          </a:bodyPr>
          <a:lstStyle/>
          <a:p>
            <a:endParaRPr lang="en-US" dirty="0">
              <a:solidFill>
                <a:srgbClr val="FFFF00"/>
              </a:solidFill>
            </a:endParaRPr>
          </a:p>
        </p:txBody>
      </p:sp>
    </p:spTree>
    <p:extLst>
      <p:ext uri="{BB962C8B-B14F-4D97-AF65-F5344CB8AC3E}">
        <p14:creationId xmlns:p14="http://schemas.microsoft.com/office/powerpoint/2010/main" val="664790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8741" y="2421465"/>
            <a:ext cx="10335059" cy="2607733"/>
          </a:xfrm>
        </p:spPr>
      </p:pic>
      <p:sp>
        <p:nvSpPr>
          <p:cNvPr id="5" name="TextBox 4"/>
          <p:cNvSpPr txBox="1"/>
          <p:nvPr/>
        </p:nvSpPr>
        <p:spPr>
          <a:xfrm>
            <a:off x="378594" y="3429269"/>
            <a:ext cx="500062" cy="369332"/>
          </a:xfrm>
          <a:prstGeom prst="rect">
            <a:avLst/>
          </a:prstGeom>
          <a:solidFill>
            <a:schemeClr val="bg1">
              <a:lumMod val="65000"/>
              <a:alpha val="59000"/>
            </a:schemeClr>
          </a:solidFill>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6" name="TextBox 5"/>
          <p:cNvSpPr txBox="1"/>
          <p:nvPr/>
        </p:nvSpPr>
        <p:spPr>
          <a:xfrm>
            <a:off x="412576" y="2858694"/>
            <a:ext cx="500062" cy="369332"/>
          </a:xfrm>
          <a:prstGeom prst="rect">
            <a:avLst/>
          </a:prstGeom>
          <a:solidFill>
            <a:schemeClr val="bg1">
              <a:lumMod val="65000"/>
              <a:alpha val="59000"/>
            </a:schemeClr>
          </a:solidFill>
        </p:spPr>
        <p:txBody>
          <a:bodyPr wrap="square" rtlCol="0">
            <a:spAutoFit/>
          </a:bodyPr>
          <a:lstStyle/>
          <a:p>
            <a:r>
              <a:rPr lang="en-US" dirty="0" smtClean="0">
                <a:solidFill>
                  <a:srgbClr val="FF0000"/>
                </a:solidFill>
              </a:rPr>
              <a:t>(R)</a:t>
            </a:r>
            <a:endParaRPr lang="en-US" dirty="0">
              <a:solidFill>
                <a:srgbClr val="FF0000"/>
              </a:solidFill>
            </a:endParaRPr>
          </a:p>
        </p:txBody>
      </p:sp>
      <p:sp>
        <p:nvSpPr>
          <p:cNvPr id="7" name="TextBox 6"/>
          <p:cNvSpPr txBox="1"/>
          <p:nvPr/>
        </p:nvSpPr>
        <p:spPr>
          <a:xfrm>
            <a:off x="10901055" y="4074143"/>
            <a:ext cx="651939" cy="369332"/>
          </a:xfrm>
          <a:prstGeom prst="rect">
            <a:avLst/>
          </a:prstGeom>
          <a:solidFill>
            <a:schemeClr val="bg1">
              <a:lumMod val="65000"/>
              <a:alpha val="59000"/>
            </a:schemeClr>
          </a:solidFill>
        </p:spPr>
        <p:txBody>
          <a:bodyPr wrap="square" rtlCol="0">
            <a:spAutoFit/>
          </a:bodyPr>
          <a:lstStyle/>
          <a:p>
            <a:r>
              <a:rPr lang="en-US" dirty="0" smtClean="0">
                <a:solidFill>
                  <a:srgbClr val="FFFF00"/>
                </a:solidFill>
              </a:rPr>
              <a:t>- (K)</a:t>
            </a:r>
            <a:endParaRPr lang="en-US" dirty="0">
              <a:solidFill>
                <a:srgbClr val="FFFF00"/>
              </a:solidFill>
            </a:endParaRPr>
          </a:p>
        </p:txBody>
      </p:sp>
      <p:sp>
        <p:nvSpPr>
          <p:cNvPr id="8" name="TextBox 7"/>
          <p:cNvSpPr txBox="1"/>
          <p:nvPr/>
        </p:nvSpPr>
        <p:spPr>
          <a:xfrm>
            <a:off x="435764" y="3889477"/>
            <a:ext cx="500062" cy="369332"/>
          </a:xfrm>
          <a:prstGeom prst="rect">
            <a:avLst/>
          </a:prstGeom>
          <a:solidFill>
            <a:schemeClr val="bg1">
              <a:lumMod val="65000"/>
              <a:alpha val="59000"/>
            </a:schemeClr>
          </a:solidFill>
        </p:spPr>
        <p:txBody>
          <a:bodyPr wrap="square" rtlCol="0">
            <a:spAutoFit/>
          </a:bodyPr>
          <a:lstStyle/>
          <a:p>
            <a:r>
              <a:rPr lang="en-US" dirty="0" smtClean="0">
                <a:solidFill>
                  <a:srgbClr val="FF0000"/>
                </a:solidFill>
              </a:rPr>
              <a:t>(R)</a:t>
            </a:r>
            <a:endParaRPr lang="en-US" dirty="0">
              <a:solidFill>
                <a:srgbClr val="FF0000"/>
              </a:solidFill>
            </a:endParaRPr>
          </a:p>
        </p:txBody>
      </p:sp>
      <p:sp>
        <p:nvSpPr>
          <p:cNvPr id="9" name="TextBox 8"/>
          <p:cNvSpPr txBox="1"/>
          <p:nvPr/>
        </p:nvSpPr>
        <p:spPr>
          <a:xfrm>
            <a:off x="518679" y="4344712"/>
            <a:ext cx="500062" cy="369332"/>
          </a:xfrm>
          <a:prstGeom prst="rect">
            <a:avLst/>
          </a:prstGeom>
          <a:solidFill>
            <a:schemeClr val="bg1">
              <a:lumMod val="65000"/>
              <a:alpha val="59000"/>
            </a:schemeClr>
          </a:solidFill>
        </p:spPr>
        <p:txBody>
          <a:bodyPr wrap="square" rtlCol="0">
            <a:spAutoFit/>
          </a:bodyPr>
          <a:lstStyle/>
          <a:p>
            <a:r>
              <a:rPr lang="en-US" dirty="0" smtClean="0">
                <a:solidFill>
                  <a:srgbClr val="00B050"/>
                </a:solidFill>
              </a:rPr>
              <a:t>(I)</a:t>
            </a:r>
            <a:endParaRPr lang="en-US" dirty="0">
              <a:solidFill>
                <a:srgbClr val="00B050"/>
              </a:solidFill>
            </a:endParaRPr>
          </a:p>
        </p:txBody>
      </p:sp>
      <p:sp>
        <p:nvSpPr>
          <p:cNvPr id="10" name="TextBox 9"/>
          <p:cNvSpPr txBox="1"/>
          <p:nvPr/>
        </p:nvSpPr>
        <p:spPr>
          <a:xfrm>
            <a:off x="1094679" y="3725331"/>
            <a:ext cx="7388920" cy="348812"/>
          </a:xfrm>
          <a:prstGeom prst="rect">
            <a:avLst/>
          </a:prstGeom>
          <a:solidFill>
            <a:schemeClr val="accent1">
              <a:lumMod val="60000"/>
              <a:lumOff val="40000"/>
              <a:alpha val="31000"/>
            </a:schemeClr>
          </a:solidFill>
        </p:spPr>
        <p:txBody>
          <a:bodyPr wrap="square" rtlCol="0">
            <a:spAutoFit/>
          </a:bodyPr>
          <a:lstStyle/>
          <a:p>
            <a:endParaRPr lang="en-US" dirty="0">
              <a:solidFill>
                <a:srgbClr val="FFFF00"/>
              </a:solidFill>
            </a:endParaRPr>
          </a:p>
        </p:txBody>
      </p:sp>
      <p:sp>
        <p:nvSpPr>
          <p:cNvPr id="11" name="TextBox 10"/>
          <p:cNvSpPr txBox="1"/>
          <p:nvPr/>
        </p:nvSpPr>
        <p:spPr>
          <a:xfrm>
            <a:off x="1094680" y="3228026"/>
            <a:ext cx="2478254" cy="260241"/>
          </a:xfrm>
          <a:prstGeom prst="rect">
            <a:avLst/>
          </a:prstGeom>
          <a:solidFill>
            <a:srgbClr val="FF0000">
              <a:alpha val="31000"/>
            </a:srgbClr>
          </a:solidFill>
        </p:spPr>
        <p:txBody>
          <a:bodyPr wrap="square" rtlCol="0">
            <a:spAutoFit/>
          </a:bodyPr>
          <a:lstStyle/>
          <a:p>
            <a:endParaRPr lang="en-US" dirty="0">
              <a:solidFill>
                <a:srgbClr val="FFFF00"/>
              </a:solidFill>
            </a:endParaRPr>
          </a:p>
        </p:txBody>
      </p:sp>
      <p:sp>
        <p:nvSpPr>
          <p:cNvPr id="12" name="TextBox 11"/>
          <p:cNvSpPr txBox="1"/>
          <p:nvPr/>
        </p:nvSpPr>
        <p:spPr>
          <a:xfrm>
            <a:off x="9105932" y="3694897"/>
            <a:ext cx="2455312" cy="306323"/>
          </a:xfrm>
          <a:prstGeom prst="rect">
            <a:avLst/>
          </a:prstGeom>
          <a:solidFill>
            <a:srgbClr val="FF0000">
              <a:alpha val="31000"/>
            </a:srgbClr>
          </a:solidFill>
        </p:spPr>
        <p:txBody>
          <a:bodyPr wrap="square" rtlCol="0">
            <a:spAutoFit/>
          </a:bodyPr>
          <a:lstStyle/>
          <a:p>
            <a:endParaRPr lang="en-US" dirty="0">
              <a:solidFill>
                <a:srgbClr val="FFFF00"/>
              </a:solidFill>
            </a:endParaRPr>
          </a:p>
        </p:txBody>
      </p:sp>
      <p:sp>
        <p:nvSpPr>
          <p:cNvPr id="13" name="TextBox 12"/>
          <p:cNvSpPr txBox="1"/>
          <p:nvPr/>
        </p:nvSpPr>
        <p:spPr>
          <a:xfrm>
            <a:off x="1130538" y="3982206"/>
            <a:ext cx="3291054" cy="315266"/>
          </a:xfrm>
          <a:prstGeom prst="rect">
            <a:avLst/>
          </a:prstGeom>
          <a:solidFill>
            <a:srgbClr val="FF0000">
              <a:alpha val="31000"/>
            </a:srgbClr>
          </a:solidFill>
        </p:spPr>
        <p:txBody>
          <a:bodyPr wrap="square" rtlCol="0">
            <a:spAutoFit/>
          </a:bodyPr>
          <a:lstStyle/>
          <a:p>
            <a:endParaRPr lang="en-US" dirty="0">
              <a:solidFill>
                <a:srgbClr val="FFFF00"/>
              </a:solidFill>
            </a:endParaRPr>
          </a:p>
        </p:txBody>
      </p:sp>
      <p:sp>
        <p:nvSpPr>
          <p:cNvPr id="14" name="TextBox 13"/>
          <p:cNvSpPr txBox="1"/>
          <p:nvPr/>
        </p:nvSpPr>
        <p:spPr>
          <a:xfrm>
            <a:off x="1094679" y="4219139"/>
            <a:ext cx="3087854" cy="335207"/>
          </a:xfrm>
          <a:prstGeom prst="rect">
            <a:avLst/>
          </a:prstGeom>
          <a:solidFill>
            <a:srgbClr val="00B050">
              <a:alpha val="31000"/>
            </a:srgbClr>
          </a:solidFill>
        </p:spPr>
        <p:txBody>
          <a:bodyPr wrap="square" rtlCol="0">
            <a:spAutoFit/>
          </a:bodyPr>
          <a:lstStyle/>
          <a:p>
            <a:endParaRPr lang="en-US" dirty="0">
              <a:solidFill>
                <a:srgbClr val="FFFF00"/>
              </a:solidFill>
            </a:endParaRPr>
          </a:p>
        </p:txBody>
      </p:sp>
      <p:sp>
        <p:nvSpPr>
          <p:cNvPr id="15" name="TextBox 14"/>
          <p:cNvSpPr txBox="1"/>
          <p:nvPr/>
        </p:nvSpPr>
        <p:spPr>
          <a:xfrm>
            <a:off x="5604519" y="4019230"/>
            <a:ext cx="4436948" cy="278241"/>
          </a:xfrm>
          <a:prstGeom prst="rect">
            <a:avLst/>
          </a:prstGeom>
          <a:solidFill>
            <a:srgbClr val="FFFF00">
              <a:alpha val="31000"/>
            </a:srgbClr>
          </a:solidFill>
        </p:spPr>
        <p:txBody>
          <a:bodyPr wrap="square" rtlCol="0">
            <a:spAutoFit/>
          </a:bodyPr>
          <a:lstStyle/>
          <a:p>
            <a:endParaRPr lang="en-US" dirty="0">
              <a:solidFill>
                <a:srgbClr val="FFFF00"/>
              </a:solidFill>
            </a:endParaRPr>
          </a:p>
        </p:txBody>
      </p:sp>
    </p:spTree>
    <p:extLst>
      <p:ext uri="{BB962C8B-B14F-4D97-AF65-F5344CB8AC3E}">
        <p14:creationId xmlns:p14="http://schemas.microsoft.com/office/powerpoint/2010/main" val="1929615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7688" y="2419474"/>
            <a:ext cx="9743511" cy="2582832"/>
          </a:xfrm>
        </p:spPr>
      </p:pic>
      <p:sp>
        <p:nvSpPr>
          <p:cNvPr id="6" name="TextBox 5"/>
          <p:cNvSpPr txBox="1"/>
          <p:nvPr/>
        </p:nvSpPr>
        <p:spPr>
          <a:xfrm>
            <a:off x="997626" y="2535398"/>
            <a:ext cx="500062" cy="369332"/>
          </a:xfrm>
          <a:prstGeom prst="rect">
            <a:avLst/>
          </a:prstGeom>
          <a:solidFill>
            <a:schemeClr val="bg1">
              <a:lumMod val="65000"/>
              <a:alpha val="59000"/>
            </a:schemeClr>
          </a:solidFill>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7" name="TextBox 6"/>
          <p:cNvSpPr txBox="1"/>
          <p:nvPr/>
        </p:nvSpPr>
        <p:spPr>
          <a:xfrm>
            <a:off x="838200" y="3526224"/>
            <a:ext cx="500062" cy="369332"/>
          </a:xfrm>
          <a:prstGeom prst="rect">
            <a:avLst/>
          </a:prstGeom>
          <a:solidFill>
            <a:schemeClr val="bg1">
              <a:lumMod val="65000"/>
              <a:alpha val="59000"/>
            </a:schemeClr>
          </a:solidFill>
        </p:spPr>
        <p:txBody>
          <a:bodyPr wrap="square" rtlCol="0">
            <a:spAutoFit/>
          </a:bodyPr>
          <a:lstStyle/>
          <a:p>
            <a:r>
              <a:rPr lang="en-US" dirty="0" smtClean="0">
                <a:solidFill>
                  <a:srgbClr val="FFFF00"/>
                </a:solidFill>
              </a:rPr>
              <a:t>(K)</a:t>
            </a:r>
            <a:endParaRPr lang="en-US" dirty="0">
              <a:solidFill>
                <a:srgbClr val="FFFF00"/>
              </a:solidFill>
            </a:endParaRPr>
          </a:p>
        </p:txBody>
      </p:sp>
      <p:sp>
        <p:nvSpPr>
          <p:cNvPr id="9" name="TextBox 8"/>
          <p:cNvSpPr txBox="1"/>
          <p:nvPr/>
        </p:nvSpPr>
        <p:spPr>
          <a:xfrm>
            <a:off x="10741137" y="4451178"/>
            <a:ext cx="659488" cy="369332"/>
          </a:xfrm>
          <a:prstGeom prst="rect">
            <a:avLst/>
          </a:prstGeom>
          <a:solidFill>
            <a:schemeClr val="bg1">
              <a:lumMod val="65000"/>
              <a:alpha val="59000"/>
            </a:schemeClr>
          </a:solidFill>
        </p:spPr>
        <p:txBody>
          <a:bodyPr wrap="square" rtlCol="0">
            <a:spAutoFit/>
          </a:bodyPr>
          <a:lstStyle/>
          <a:p>
            <a:r>
              <a:rPr lang="en-US" dirty="0" smtClean="0">
                <a:solidFill>
                  <a:srgbClr val="0070C0"/>
                </a:solidFill>
              </a:rPr>
              <a:t>- (A)</a:t>
            </a:r>
            <a:endParaRPr lang="en-US" dirty="0">
              <a:solidFill>
                <a:srgbClr val="0070C0"/>
              </a:solidFill>
            </a:endParaRPr>
          </a:p>
        </p:txBody>
      </p:sp>
      <p:sp>
        <p:nvSpPr>
          <p:cNvPr id="10" name="TextBox 9"/>
          <p:cNvSpPr txBox="1"/>
          <p:nvPr/>
        </p:nvSpPr>
        <p:spPr>
          <a:xfrm>
            <a:off x="10900563" y="3450017"/>
            <a:ext cx="500062" cy="369332"/>
          </a:xfrm>
          <a:prstGeom prst="rect">
            <a:avLst/>
          </a:prstGeom>
          <a:solidFill>
            <a:schemeClr val="bg1">
              <a:lumMod val="65000"/>
              <a:alpha val="59000"/>
            </a:schemeClr>
          </a:solidFill>
        </p:spPr>
        <p:txBody>
          <a:bodyPr wrap="square" rtlCol="0">
            <a:spAutoFit/>
          </a:bodyPr>
          <a:lstStyle/>
          <a:p>
            <a:r>
              <a:rPr lang="en-US" dirty="0" smtClean="0">
                <a:solidFill>
                  <a:srgbClr val="00B050"/>
                </a:solidFill>
              </a:rPr>
              <a:t>(I)</a:t>
            </a:r>
            <a:endParaRPr lang="en-US" dirty="0">
              <a:solidFill>
                <a:srgbClr val="00B050"/>
              </a:solidFill>
            </a:endParaRPr>
          </a:p>
        </p:txBody>
      </p:sp>
      <p:sp>
        <p:nvSpPr>
          <p:cNvPr id="11" name="TextBox 10"/>
          <p:cNvSpPr txBox="1"/>
          <p:nvPr/>
        </p:nvSpPr>
        <p:spPr>
          <a:xfrm>
            <a:off x="11021564" y="2419474"/>
            <a:ext cx="500062" cy="369332"/>
          </a:xfrm>
          <a:prstGeom prst="rect">
            <a:avLst/>
          </a:prstGeom>
          <a:solidFill>
            <a:schemeClr val="bg1">
              <a:lumMod val="65000"/>
              <a:alpha val="59000"/>
            </a:schemeClr>
          </a:solidFill>
        </p:spPr>
        <p:txBody>
          <a:bodyPr wrap="square" rtlCol="0">
            <a:spAutoFit/>
          </a:bodyPr>
          <a:lstStyle/>
          <a:p>
            <a:r>
              <a:rPr lang="en-US" dirty="0" smtClean="0">
                <a:solidFill>
                  <a:srgbClr val="FF0000"/>
                </a:solidFill>
              </a:rPr>
              <a:t>(R)</a:t>
            </a:r>
            <a:endParaRPr lang="en-US" dirty="0">
              <a:solidFill>
                <a:srgbClr val="FF0000"/>
              </a:solidFill>
            </a:endParaRPr>
          </a:p>
        </p:txBody>
      </p:sp>
      <p:sp>
        <p:nvSpPr>
          <p:cNvPr id="12" name="TextBox 11"/>
          <p:cNvSpPr txBox="1"/>
          <p:nvPr/>
        </p:nvSpPr>
        <p:spPr>
          <a:xfrm>
            <a:off x="705101" y="4694230"/>
            <a:ext cx="500062" cy="369332"/>
          </a:xfrm>
          <a:prstGeom prst="rect">
            <a:avLst/>
          </a:prstGeom>
          <a:solidFill>
            <a:schemeClr val="bg1">
              <a:lumMod val="65000"/>
              <a:alpha val="59000"/>
            </a:schemeClr>
          </a:solidFill>
        </p:spPr>
        <p:txBody>
          <a:bodyPr wrap="square" rtlCol="0">
            <a:spAutoFit/>
          </a:bodyPr>
          <a:lstStyle/>
          <a:p>
            <a:r>
              <a:rPr lang="en-US" dirty="0" smtClean="0">
                <a:solidFill>
                  <a:srgbClr val="FF0000"/>
                </a:solidFill>
              </a:rPr>
              <a:t>(R)</a:t>
            </a:r>
            <a:endParaRPr lang="en-US" dirty="0">
              <a:solidFill>
                <a:srgbClr val="FF0000"/>
              </a:solidFill>
            </a:endParaRPr>
          </a:p>
        </p:txBody>
      </p:sp>
      <p:sp>
        <p:nvSpPr>
          <p:cNvPr id="13" name="TextBox 12"/>
          <p:cNvSpPr txBox="1"/>
          <p:nvPr/>
        </p:nvSpPr>
        <p:spPr>
          <a:xfrm>
            <a:off x="3439428" y="2517208"/>
            <a:ext cx="2792039" cy="271598"/>
          </a:xfrm>
          <a:prstGeom prst="rect">
            <a:avLst/>
          </a:prstGeom>
          <a:solidFill>
            <a:schemeClr val="accent1">
              <a:lumMod val="60000"/>
              <a:lumOff val="40000"/>
              <a:alpha val="31000"/>
            </a:schemeClr>
          </a:solidFill>
        </p:spPr>
        <p:txBody>
          <a:bodyPr wrap="square" rtlCol="0">
            <a:spAutoFit/>
          </a:bodyPr>
          <a:lstStyle/>
          <a:p>
            <a:endParaRPr lang="en-US" dirty="0">
              <a:solidFill>
                <a:srgbClr val="FFFF00"/>
              </a:solidFill>
            </a:endParaRPr>
          </a:p>
        </p:txBody>
      </p:sp>
      <p:sp>
        <p:nvSpPr>
          <p:cNvPr id="14" name="TextBox 13"/>
          <p:cNvSpPr txBox="1"/>
          <p:nvPr/>
        </p:nvSpPr>
        <p:spPr>
          <a:xfrm>
            <a:off x="6655779" y="2517208"/>
            <a:ext cx="3504221" cy="271598"/>
          </a:xfrm>
          <a:prstGeom prst="rect">
            <a:avLst/>
          </a:prstGeom>
          <a:solidFill>
            <a:srgbClr val="FF0000">
              <a:alpha val="31000"/>
            </a:srgbClr>
          </a:solidFill>
        </p:spPr>
        <p:txBody>
          <a:bodyPr wrap="square" rtlCol="0">
            <a:spAutoFit/>
          </a:bodyPr>
          <a:lstStyle/>
          <a:p>
            <a:endParaRPr lang="en-US" dirty="0">
              <a:solidFill>
                <a:srgbClr val="FFFF00"/>
              </a:solidFill>
            </a:endParaRPr>
          </a:p>
        </p:txBody>
      </p:sp>
      <p:sp>
        <p:nvSpPr>
          <p:cNvPr id="15" name="TextBox 14"/>
          <p:cNvSpPr txBox="1"/>
          <p:nvPr/>
        </p:nvSpPr>
        <p:spPr>
          <a:xfrm>
            <a:off x="3751714" y="3020274"/>
            <a:ext cx="4088420" cy="254169"/>
          </a:xfrm>
          <a:prstGeom prst="rect">
            <a:avLst/>
          </a:prstGeom>
          <a:solidFill>
            <a:srgbClr val="FF0000">
              <a:alpha val="31000"/>
            </a:srgbClr>
          </a:solidFill>
        </p:spPr>
        <p:txBody>
          <a:bodyPr wrap="square" rtlCol="0">
            <a:spAutoFit/>
          </a:bodyPr>
          <a:lstStyle/>
          <a:p>
            <a:endParaRPr lang="en-US" dirty="0">
              <a:solidFill>
                <a:srgbClr val="FFFF00"/>
              </a:solidFill>
            </a:endParaRPr>
          </a:p>
        </p:txBody>
      </p:sp>
      <p:sp>
        <p:nvSpPr>
          <p:cNvPr id="16" name="TextBox 15"/>
          <p:cNvSpPr txBox="1"/>
          <p:nvPr/>
        </p:nvSpPr>
        <p:spPr>
          <a:xfrm>
            <a:off x="5846724" y="3214343"/>
            <a:ext cx="2285935" cy="291567"/>
          </a:xfrm>
          <a:prstGeom prst="rect">
            <a:avLst/>
          </a:prstGeom>
          <a:solidFill>
            <a:srgbClr val="FFFF00">
              <a:alpha val="31000"/>
            </a:srgbClr>
          </a:solidFill>
        </p:spPr>
        <p:txBody>
          <a:bodyPr wrap="square" rtlCol="0">
            <a:spAutoFit/>
          </a:bodyPr>
          <a:lstStyle/>
          <a:p>
            <a:endParaRPr lang="en-US" dirty="0">
              <a:solidFill>
                <a:srgbClr val="FFFF00"/>
              </a:solidFill>
            </a:endParaRPr>
          </a:p>
        </p:txBody>
      </p:sp>
      <p:sp>
        <p:nvSpPr>
          <p:cNvPr id="17" name="TextBox 16"/>
          <p:cNvSpPr txBox="1"/>
          <p:nvPr/>
        </p:nvSpPr>
        <p:spPr>
          <a:xfrm>
            <a:off x="1386271" y="3475517"/>
            <a:ext cx="2491462" cy="273924"/>
          </a:xfrm>
          <a:prstGeom prst="rect">
            <a:avLst/>
          </a:prstGeom>
          <a:solidFill>
            <a:srgbClr val="FFFF00">
              <a:alpha val="31000"/>
            </a:srgbClr>
          </a:solidFill>
        </p:spPr>
        <p:txBody>
          <a:bodyPr wrap="square" rtlCol="0">
            <a:spAutoFit/>
          </a:bodyPr>
          <a:lstStyle/>
          <a:p>
            <a:endParaRPr lang="en-US" dirty="0">
              <a:solidFill>
                <a:srgbClr val="FFFF00"/>
              </a:solidFill>
            </a:endParaRPr>
          </a:p>
        </p:txBody>
      </p:sp>
      <p:sp>
        <p:nvSpPr>
          <p:cNvPr id="18" name="TextBox 17"/>
          <p:cNvSpPr txBox="1"/>
          <p:nvPr/>
        </p:nvSpPr>
        <p:spPr>
          <a:xfrm>
            <a:off x="5469466" y="3491856"/>
            <a:ext cx="4876801" cy="257585"/>
          </a:xfrm>
          <a:prstGeom prst="rect">
            <a:avLst/>
          </a:prstGeom>
          <a:solidFill>
            <a:srgbClr val="00B050">
              <a:alpha val="31000"/>
            </a:srgbClr>
          </a:solidFill>
        </p:spPr>
        <p:txBody>
          <a:bodyPr wrap="square" rtlCol="0">
            <a:spAutoFit/>
          </a:bodyPr>
          <a:lstStyle/>
          <a:p>
            <a:endParaRPr lang="en-US" dirty="0">
              <a:solidFill>
                <a:srgbClr val="FFFF00"/>
              </a:solidFill>
            </a:endParaRPr>
          </a:p>
        </p:txBody>
      </p:sp>
      <p:sp>
        <p:nvSpPr>
          <p:cNvPr id="19" name="TextBox 18"/>
          <p:cNvSpPr txBox="1"/>
          <p:nvPr/>
        </p:nvSpPr>
        <p:spPr>
          <a:xfrm>
            <a:off x="1598758" y="3732396"/>
            <a:ext cx="6241376" cy="218120"/>
          </a:xfrm>
          <a:prstGeom prst="rect">
            <a:avLst/>
          </a:prstGeom>
          <a:solidFill>
            <a:srgbClr val="00B050">
              <a:alpha val="31000"/>
            </a:srgbClr>
          </a:solidFill>
        </p:spPr>
        <p:txBody>
          <a:bodyPr wrap="square" rtlCol="0">
            <a:spAutoFit/>
          </a:bodyPr>
          <a:lstStyle/>
          <a:p>
            <a:endParaRPr lang="en-US" dirty="0">
              <a:solidFill>
                <a:srgbClr val="FFFF00"/>
              </a:solidFill>
            </a:endParaRPr>
          </a:p>
        </p:txBody>
      </p:sp>
      <p:sp>
        <p:nvSpPr>
          <p:cNvPr id="20" name="TextBox 19"/>
          <p:cNvSpPr txBox="1"/>
          <p:nvPr/>
        </p:nvSpPr>
        <p:spPr>
          <a:xfrm>
            <a:off x="575733" y="4147718"/>
            <a:ext cx="679479" cy="369332"/>
          </a:xfrm>
          <a:prstGeom prst="rect">
            <a:avLst/>
          </a:prstGeom>
          <a:solidFill>
            <a:schemeClr val="bg1">
              <a:lumMod val="65000"/>
              <a:alpha val="59000"/>
            </a:schemeClr>
          </a:solidFill>
        </p:spPr>
        <p:txBody>
          <a:bodyPr wrap="square" rtlCol="0">
            <a:spAutoFit/>
          </a:bodyPr>
          <a:lstStyle/>
          <a:p>
            <a:r>
              <a:rPr lang="en-US" smtClean="0">
                <a:solidFill>
                  <a:srgbClr val="FFFF00"/>
                </a:solidFill>
              </a:rPr>
              <a:t>- (</a:t>
            </a:r>
            <a:r>
              <a:rPr lang="en-US" dirty="0" smtClean="0">
                <a:solidFill>
                  <a:srgbClr val="FFFF00"/>
                </a:solidFill>
              </a:rPr>
              <a:t>K)</a:t>
            </a:r>
            <a:endParaRPr lang="en-US" dirty="0">
              <a:solidFill>
                <a:srgbClr val="FFFF00"/>
              </a:solidFill>
            </a:endParaRPr>
          </a:p>
        </p:txBody>
      </p:sp>
      <p:sp>
        <p:nvSpPr>
          <p:cNvPr id="21" name="TextBox 20"/>
          <p:cNvSpPr txBox="1"/>
          <p:nvPr/>
        </p:nvSpPr>
        <p:spPr>
          <a:xfrm>
            <a:off x="6891867" y="4171857"/>
            <a:ext cx="4008696" cy="236612"/>
          </a:xfrm>
          <a:prstGeom prst="rect">
            <a:avLst/>
          </a:prstGeom>
          <a:solidFill>
            <a:srgbClr val="FFFF00">
              <a:alpha val="31000"/>
            </a:srgbClr>
          </a:solidFill>
        </p:spPr>
        <p:txBody>
          <a:bodyPr wrap="square" rtlCol="0">
            <a:spAutoFit/>
          </a:bodyPr>
          <a:lstStyle/>
          <a:p>
            <a:endParaRPr lang="en-US" dirty="0">
              <a:solidFill>
                <a:srgbClr val="FFFF00"/>
              </a:solidFill>
            </a:endParaRPr>
          </a:p>
        </p:txBody>
      </p:sp>
      <p:sp>
        <p:nvSpPr>
          <p:cNvPr id="22" name="TextBox 21"/>
          <p:cNvSpPr txBox="1"/>
          <p:nvPr/>
        </p:nvSpPr>
        <p:spPr>
          <a:xfrm>
            <a:off x="1460771" y="4398744"/>
            <a:ext cx="2586296" cy="280558"/>
          </a:xfrm>
          <a:prstGeom prst="rect">
            <a:avLst/>
          </a:prstGeom>
          <a:solidFill>
            <a:srgbClr val="FFFF00">
              <a:alpha val="31000"/>
            </a:srgbClr>
          </a:solidFill>
        </p:spPr>
        <p:txBody>
          <a:bodyPr wrap="square" rtlCol="0">
            <a:spAutoFit/>
          </a:bodyPr>
          <a:lstStyle/>
          <a:p>
            <a:endParaRPr lang="en-US" dirty="0">
              <a:solidFill>
                <a:srgbClr val="FFFF00"/>
              </a:solidFill>
            </a:endParaRPr>
          </a:p>
        </p:txBody>
      </p:sp>
      <p:sp>
        <p:nvSpPr>
          <p:cNvPr id="23" name="TextBox 22"/>
          <p:cNvSpPr txBox="1"/>
          <p:nvPr/>
        </p:nvSpPr>
        <p:spPr>
          <a:xfrm>
            <a:off x="8534399" y="4385507"/>
            <a:ext cx="2151029" cy="244303"/>
          </a:xfrm>
          <a:prstGeom prst="rect">
            <a:avLst/>
          </a:prstGeom>
          <a:solidFill>
            <a:srgbClr val="FFFF00">
              <a:alpha val="31000"/>
            </a:srgbClr>
          </a:solidFill>
        </p:spPr>
        <p:txBody>
          <a:bodyPr wrap="square" rtlCol="0">
            <a:spAutoFit/>
          </a:bodyPr>
          <a:lstStyle/>
          <a:p>
            <a:endParaRPr lang="en-US" dirty="0">
              <a:solidFill>
                <a:srgbClr val="FFFF00"/>
              </a:solidFill>
            </a:endParaRPr>
          </a:p>
        </p:txBody>
      </p:sp>
      <p:sp>
        <p:nvSpPr>
          <p:cNvPr id="24" name="TextBox 23"/>
          <p:cNvSpPr txBox="1"/>
          <p:nvPr/>
        </p:nvSpPr>
        <p:spPr>
          <a:xfrm>
            <a:off x="6383370" y="4622119"/>
            <a:ext cx="2929963" cy="221341"/>
          </a:xfrm>
          <a:prstGeom prst="rect">
            <a:avLst/>
          </a:prstGeom>
          <a:solidFill>
            <a:srgbClr val="FFFF00">
              <a:alpha val="31000"/>
            </a:srgbClr>
          </a:solidFill>
        </p:spPr>
        <p:txBody>
          <a:bodyPr wrap="square" rtlCol="0">
            <a:spAutoFit/>
          </a:bodyPr>
          <a:lstStyle/>
          <a:p>
            <a:endParaRPr lang="en-US" dirty="0">
              <a:solidFill>
                <a:srgbClr val="FFFF00"/>
              </a:solidFill>
            </a:endParaRPr>
          </a:p>
        </p:txBody>
      </p:sp>
      <p:sp>
        <p:nvSpPr>
          <p:cNvPr id="25" name="TextBox 24"/>
          <p:cNvSpPr txBox="1"/>
          <p:nvPr/>
        </p:nvSpPr>
        <p:spPr>
          <a:xfrm>
            <a:off x="2341523" y="3917688"/>
            <a:ext cx="4550343" cy="279981"/>
          </a:xfrm>
          <a:prstGeom prst="rect">
            <a:avLst/>
          </a:prstGeom>
          <a:solidFill>
            <a:srgbClr val="FF0000">
              <a:alpha val="31000"/>
            </a:srgbClr>
          </a:solidFill>
        </p:spPr>
        <p:txBody>
          <a:bodyPr wrap="square" rtlCol="0">
            <a:spAutoFit/>
          </a:bodyPr>
          <a:lstStyle/>
          <a:p>
            <a:endParaRPr lang="en-US" dirty="0">
              <a:solidFill>
                <a:srgbClr val="FFFF00"/>
              </a:solidFill>
            </a:endParaRPr>
          </a:p>
        </p:txBody>
      </p:sp>
    </p:spTree>
    <p:extLst>
      <p:ext uri="{BB962C8B-B14F-4D97-AF65-F5344CB8AC3E}">
        <p14:creationId xmlns:p14="http://schemas.microsoft.com/office/powerpoint/2010/main" val="1894533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7730" y="2688913"/>
            <a:ext cx="9720897" cy="2380628"/>
          </a:xfrm>
        </p:spPr>
      </p:pic>
      <p:sp>
        <p:nvSpPr>
          <p:cNvPr id="5" name="TextBox 4"/>
          <p:cNvSpPr txBox="1"/>
          <p:nvPr/>
        </p:nvSpPr>
        <p:spPr>
          <a:xfrm>
            <a:off x="672965" y="2688913"/>
            <a:ext cx="694765" cy="369332"/>
          </a:xfrm>
          <a:prstGeom prst="rect">
            <a:avLst/>
          </a:prstGeom>
          <a:solidFill>
            <a:schemeClr val="bg1">
              <a:lumMod val="65000"/>
              <a:alpha val="59000"/>
            </a:schemeClr>
          </a:solidFill>
        </p:spPr>
        <p:txBody>
          <a:bodyPr wrap="square" rtlCol="0">
            <a:spAutoFit/>
          </a:bodyPr>
          <a:lstStyle/>
          <a:p>
            <a:r>
              <a:rPr lang="en-US" dirty="0" smtClean="0">
                <a:solidFill>
                  <a:srgbClr val="FF0000"/>
                </a:solidFill>
              </a:rPr>
              <a:t>- (</a:t>
            </a:r>
            <a:r>
              <a:rPr lang="en-US" dirty="0" smtClean="0">
                <a:solidFill>
                  <a:srgbClr val="FF0000"/>
                </a:solidFill>
              </a:rPr>
              <a:t>R)</a:t>
            </a:r>
            <a:endParaRPr lang="en-US" dirty="0">
              <a:solidFill>
                <a:srgbClr val="FF0000"/>
              </a:solidFill>
            </a:endParaRPr>
          </a:p>
        </p:txBody>
      </p:sp>
      <p:sp>
        <p:nvSpPr>
          <p:cNvPr id="6" name="TextBox 5"/>
          <p:cNvSpPr txBox="1"/>
          <p:nvPr/>
        </p:nvSpPr>
        <p:spPr>
          <a:xfrm>
            <a:off x="768688" y="3374035"/>
            <a:ext cx="500062" cy="369332"/>
          </a:xfrm>
          <a:prstGeom prst="rect">
            <a:avLst/>
          </a:prstGeom>
          <a:solidFill>
            <a:schemeClr val="bg1">
              <a:lumMod val="65000"/>
              <a:alpha val="59000"/>
            </a:schemeClr>
          </a:solidFill>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7" name="TextBox 6"/>
          <p:cNvSpPr txBox="1"/>
          <p:nvPr/>
        </p:nvSpPr>
        <p:spPr>
          <a:xfrm>
            <a:off x="3057447" y="2804076"/>
            <a:ext cx="7847619" cy="254169"/>
          </a:xfrm>
          <a:prstGeom prst="rect">
            <a:avLst/>
          </a:prstGeom>
          <a:solidFill>
            <a:srgbClr val="FF0000">
              <a:alpha val="31000"/>
            </a:srgbClr>
          </a:solidFill>
        </p:spPr>
        <p:txBody>
          <a:bodyPr wrap="square" rtlCol="0">
            <a:spAutoFit/>
          </a:bodyPr>
          <a:lstStyle/>
          <a:p>
            <a:endParaRPr lang="en-US" dirty="0">
              <a:solidFill>
                <a:srgbClr val="FFFF00"/>
              </a:solidFill>
            </a:endParaRPr>
          </a:p>
        </p:txBody>
      </p:sp>
      <p:sp>
        <p:nvSpPr>
          <p:cNvPr id="8" name="TextBox 7"/>
          <p:cNvSpPr txBox="1"/>
          <p:nvPr/>
        </p:nvSpPr>
        <p:spPr>
          <a:xfrm>
            <a:off x="1466711" y="3046323"/>
            <a:ext cx="2800490" cy="327712"/>
          </a:xfrm>
          <a:prstGeom prst="rect">
            <a:avLst/>
          </a:prstGeom>
          <a:solidFill>
            <a:srgbClr val="FF0000">
              <a:alpha val="31000"/>
            </a:srgbClr>
          </a:solidFill>
        </p:spPr>
        <p:txBody>
          <a:bodyPr wrap="square" rtlCol="0">
            <a:spAutoFit/>
          </a:bodyPr>
          <a:lstStyle/>
          <a:p>
            <a:endParaRPr lang="en-US" dirty="0">
              <a:solidFill>
                <a:srgbClr val="FFFF00"/>
              </a:solidFill>
            </a:endParaRPr>
          </a:p>
        </p:txBody>
      </p:sp>
      <p:sp>
        <p:nvSpPr>
          <p:cNvPr id="9" name="TextBox 8"/>
          <p:cNvSpPr txBox="1"/>
          <p:nvPr/>
        </p:nvSpPr>
        <p:spPr>
          <a:xfrm>
            <a:off x="7486495" y="3058245"/>
            <a:ext cx="2792039" cy="271598"/>
          </a:xfrm>
          <a:prstGeom prst="rect">
            <a:avLst/>
          </a:prstGeom>
          <a:solidFill>
            <a:schemeClr val="accent1">
              <a:lumMod val="60000"/>
              <a:lumOff val="40000"/>
              <a:alpha val="31000"/>
            </a:schemeClr>
          </a:solidFill>
        </p:spPr>
        <p:txBody>
          <a:bodyPr wrap="square" rtlCol="0">
            <a:spAutoFit/>
          </a:bodyPr>
          <a:lstStyle/>
          <a:p>
            <a:endParaRPr lang="en-US" dirty="0">
              <a:solidFill>
                <a:srgbClr val="FFFF00"/>
              </a:solidFill>
            </a:endParaRPr>
          </a:p>
        </p:txBody>
      </p:sp>
      <p:sp>
        <p:nvSpPr>
          <p:cNvPr id="10" name="TextBox 9"/>
          <p:cNvSpPr txBox="1"/>
          <p:nvPr/>
        </p:nvSpPr>
        <p:spPr>
          <a:xfrm>
            <a:off x="4686005" y="3457761"/>
            <a:ext cx="3154128" cy="285606"/>
          </a:xfrm>
          <a:prstGeom prst="rect">
            <a:avLst/>
          </a:prstGeom>
          <a:solidFill>
            <a:srgbClr val="FF0000">
              <a:alpha val="31000"/>
            </a:srgbClr>
          </a:solidFill>
        </p:spPr>
        <p:txBody>
          <a:bodyPr wrap="square" rtlCol="0">
            <a:spAutoFit/>
          </a:bodyPr>
          <a:lstStyle/>
          <a:p>
            <a:endParaRPr lang="en-US" dirty="0">
              <a:solidFill>
                <a:srgbClr val="FFFF00"/>
              </a:solidFill>
            </a:endParaRPr>
          </a:p>
        </p:txBody>
      </p:sp>
      <p:sp>
        <p:nvSpPr>
          <p:cNvPr id="11" name="TextBox 10"/>
          <p:cNvSpPr txBox="1"/>
          <p:nvPr/>
        </p:nvSpPr>
        <p:spPr>
          <a:xfrm>
            <a:off x="672965" y="3787872"/>
            <a:ext cx="694765" cy="369332"/>
          </a:xfrm>
          <a:prstGeom prst="rect">
            <a:avLst/>
          </a:prstGeom>
          <a:solidFill>
            <a:schemeClr val="bg1">
              <a:lumMod val="65000"/>
              <a:alpha val="59000"/>
            </a:schemeClr>
          </a:solidFill>
        </p:spPr>
        <p:txBody>
          <a:bodyPr wrap="square" rtlCol="0">
            <a:spAutoFit/>
          </a:bodyPr>
          <a:lstStyle/>
          <a:p>
            <a:r>
              <a:rPr lang="en-US" dirty="0" smtClean="0">
                <a:solidFill>
                  <a:srgbClr val="FF0000"/>
                </a:solidFill>
              </a:rPr>
              <a:t>(</a:t>
            </a:r>
            <a:r>
              <a:rPr lang="en-US" dirty="0" smtClean="0">
                <a:solidFill>
                  <a:srgbClr val="FF0000"/>
                </a:solidFill>
              </a:rPr>
              <a:t>R)</a:t>
            </a:r>
            <a:endParaRPr lang="en-US" dirty="0">
              <a:solidFill>
                <a:srgbClr val="FF0000"/>
              </a:solidFill>
            </a:endParaRPr>
          </a:p>
        </p:txBody>
      </p:sp>
      <p:sp>
        <p:nvSpPr>
          <p:cNvPr id="12" name="TextBox 11"/>
          <p:cNvSpPr txBox="1"/>
          <p:nvPr/>
        </p:nvSpPr>
        <p:spPr>
          <a:xfrm>
            <a:off x="1437511" y="3700940"/>
            <a:ext cx="2792039" cy="271598"/>
          </a:xfrm>
          <a:prstGeom prst="rect">
            <a:avLst/>
          </a:prstGeom>
          <a:solidFill>
            <a:schemeClr val="accent1">
              <a:lumMod val="60000"/>
              <a:lumOff val="40000"/>
              <a:alpha val="31000"/>
            </a:schemeClr>
          </a:solidFill>
        </p:spPr>
        <p:txBody>
          <a:bodyPr wrap="square" rtlCol="0">
            <a:spAutoFit/>
          </a:bodyPr>
          <a:lstStyle/>
          <a:p>
            <a:endParaRPr lang="en-US" dirty="0">
              <a:solidFill>
                <a:srgbClr val="FFFF00"/>
              </a:solidFill>
            </a:endParaRPr>
          </a:p>
        </p:txBody>
      </p:sp>
      <p:sp>
        <p:nvSpPr>
          <p:cNvPr id="13" name="TextBox 12"/>
          <p:cNvSpPr txBox="1"/>
          <p:nvPr/>
        </p:nvSpPr>
        <p:spPr>
          <a:xfrm>
            <a:off x="768688" y="4231576"/>
            <a:ext cx="500062" cy="369332"/>
          </a:xfrm>
          <a:prstGeom prst="rect">
            <a:avLst/>
          </a:prstGeom>
          <a:solidFill>
            <a:schemeClr val="bg1">
              <a:lumMod val="65000"/>
              <a:alpha val="59000"/>
            </a:schemeClr>
          </a:solidFill>
        </p:spPr>
        <p:txBody>
          <a:bodyPr wrap="square" rtlCol="0">
            <a:spAutoFit/>
          </a:bodyPr>
          <a:lstStyle/>
          <a:p>
            <a:r>
              <a:rPr lang="en-US" dirty="0" smtClean="0">
                <a:solidFill>
                  <a:srgbClr val="FFFF00"/>
                </a:solidFill>
              </a:rPr>
              <a:t>(K)</a:t>
            </a:r>
            <a:endParaRPr lang="en-US" dirty="0">
              <a:solidFill>
                <a:srgbClr val="FFFF00"/>
              </a:solidFill>
            </a:endParaRPr>
          </a:p>
        </p:txBody>
      </p:sp>
      <p:sp>
        <p:nvSpPr>
          <p:cNvPr id="14" name="TextBox 13"/>
          <p:cNvSpPr txBox="1"/>
          <p:nvPr/>
        </p:nvSpPr>
        <p:spPr>
          <a:xfrm>
            <a:off x="1316758" y="4180869"/>
            <a:ext cx="2916000" cy="252000"/>
          </a:xfrm>
          <a:prstGeom prst="rect">
            <a:avLst/>
          </a:prstGeom>
          <a:solidFill>
            <a:srgbClr val="FFFF00">
              <a:alpha val="31000"/>
            </a:srgbClr>
          </a:solidFill>
        </p:spPr>
        <p:txBody>
          <a:bodyPr wrap="square" rtlCol="0">
            <a:spAutoFit/>
          </a:bodyPr>
          <a:lstStyle/>
          <a:p>
            <a:endParaRPr lang="en-US" dirty="0">
              <a:solidFill>
                <a:srgbClr val="FFFF00"/>
              </a:solidFill>
            </a:endParaRPr>
          </a:p>
        </p:txBody>
      </p:sp>
      <p:sp>
        <p:nvSpPr>
          <p:cNvPr id="15" name="TextBox 14"/>
          <p:cNvSpPr txBox="1"/>
          <p:nvPr/>
        </p:nvSpPr>
        <p:spPr>
          <a:xfrm>
            <a:off x="10853738" y="4414970"/>
            <a:ext cx="500062" cy="369332"/>
          </a:xfrm>
          <a:prstGeom prst="rect">
            <a:avLst/>
          </a:prstGeom>
          <a:solidFill>
            <a:schemeClr val="bg1">
              <a:lumMod val="65000"/>
              <a:alpha val="59000"/>
            </a:schemeClr>
          </a:solidFill>
        </p:spPr>
        <p:txBody>
          <a:bodyPr wrap="square" rtlCol="0">
            <a:spAutoFit/>
          </a:bodyPr>
          <a:lstStyle/>
          <a:p>
            <a:r>
              <a:rPr lang="en-US" dirty="0" smtClean="0">
                <a:solidFill>
                  <a:srgbClr val="00B050"/>
                </a:solidFill>
              </a:rPr>
              <a:t>(I)</a:t>
            </a:r>
            <a:endParaRPr lang="en-US" dirty="0">
              <a:solidFill>
                <a:srgbClr val="00B050"/>
              </a:solidFill>
            </a:endParaRPr>
          </a:p>
        </p:txBody>
      </p:sp>
      <p:sp>
        <p:nvSpPr>
          <p:cNvPr id="16" name="TextBox 15"/>
          <p:cNvSpPr txBox="1"/>
          <p:nvPr/>
        </p:nvSpPr>
        <p:spPr>
          <a:xfrm>
            <a:off x="1551933" y="4697349"/>
            <a:ext cx="4611800" cy="168642"/>
          </a:xfrm>
          <a:prstGeom prst="rect">
            <a:avLst/>
          </a:prstGeom>
          <a:solidFill>
            <a:srgbClr val="00B050">
              <a:alpha val="31000"/>
            </a:srgbClr>
          </a:solidFill>
        </p:spPr>
        <p:txBody>
          <a:bodyPr wrap="square" rtlCol="0">
            <a:spAutoFit/>
          </a:bodyPr>
          <a:lstStyle/>
          <a:p>
            <a:endParaRPr lang="en-US" dirty="0">
              <a:solidFill>
                <a:srgbClr val="FFFF00"/>
              </a:solidFill>
            </a:endParaRPr>
          </a:p>
        </p:txBody>
      </p:sp>
    </p:spTree>
    <p:extLst>
      <p:ext uri="{BB962C8B-B14F-4D97-AF65-F5344CB8AC3E}">
        <p14:creationId xmlns:p14="http://schemas.microsoft.com/office/powerpoint/2010/main" val="680483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3371" y="3302000"/>
            <a:ext cx="10480429" cy="1065478"/>
          </a:xfrm>
        </p:spPr>
      </p:pic>
      <p:sp>
        <p:nvSpPr>
          <p:cNvPr id="5" name="TextBox 4"/>
          <p:cNvSpPr txBox="1"/>
          <p:nvPr/>
        </p:nvSpPr>
        <p:spPr>
          <a:xfrm>
            <a:off x="10295996" y="4910959"/>
            <a:ext cx="1057804" cy="369332"/>
          </a:xfrm>
          <a:prstGeom prst="rect">
            <a:avLst/>
          </a:prstGeom>
          <a:solidFill>
            <a:schemeClr val="bg1">
              <a:lumMod val="65000"/>
              <a:alpha val="59000"/>
            </a:schemeClr>
          </a:solidFill>
        </p:spPr>
        <p:txBody>
          <a:bodyPr wrap="square" rtlCol="0">
            <a:spAutoFit/>
          </a:bodyPr>
          <a:lstStyle/>
          <a:p>
            <a:r>
              <a:rPr lang="en-US" smtClean="0"/>
              <a:t>- (</a:t>
            </a:r>
            <a:r>
              <a:rPr lang="en-US" dirty="0" smtClean="0"/>
              <a:t>S)</a:t>
            </a:r>
            <a:endParaRPr lang="en-US" dirty="0"/>
          </a:p>
        </p:txBody>
      </p:sp>
    </p:spTree>
    <p:extLst>
      <p:ext uri="{BB962C8B-B14F-4D97-AF65-F5344CB8AC3E}">
        <p14:creationId xmlns:p14="http://schemas.microsoft.com/office/powerpoint/2010/main" val="1536739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9719" y="2760134"/>
            <a:ext cx="9332562" cy="1929077"/>
          </a:xfrm>
        </p:spPr>
      </p:pic>
      <p:sp>
        <p:nvSpPr>
          <p:cNvPr id="5" name="TextBox 4"/>
          <p:cNvSpPr txBox="1"/>
          <p:nvPr/>
        </p:nvSpPr>
        <p:spPr>
          <a:xfrm>
            <a:off x="469011" y="3540006"/>
            <a:ext cx="738378" cy="369332"/>
          </a:xfrm>
          <a:prstGeom prst="rect">
            <a:avLst/>
          </a:prstGeom>
          <a:solidFill>
            <a:schemeClr val="bg1">
              <a:lumMod val="65000"/>
              <a:alpha val="59000"/>
            </a:schemeClr>
          </a:solidFill>
        </p:spPr>
        <p:txBody>
          <a:bodyPr wrap="square" rtlCol="0">
            <a:spAutoFit/>
          </a:bodyPr>
          <a:lstStyle/>
          <a:p>
            <a:r>
              <a:rPr lang="en-US" dirty="0" smtClean="0">
                <a:solidFill>
                  <a:srgbClr val="FFFF00"/>
                </a:solidFill>
              </a:rPr>
              <a:t>- (K)</a:t>
            </a:r>
            <a:endParaRPr lang="en-US" dirty="0">
              <a:solidFill>
                <a:srgbClr val="FFFF00"/>
              </a:solidFill>
            </a:endParaRPr>
          </a:p>
        </p:txBody>
      </p:sp>
      <p:sp>
        <p:nvSpPr>
          <p:cNvPr id="6" name="TextBox 5"/>
          <p:cNvSpPr txBox="1"/>
          <p:nvPr/>
        </p:nvSpPr>
        <p:spPr>
          <a:xfrm>
            <a:off x="1429718" y="3540006"/>
            <a:ext cx="2447439" cy="369332"/>
          </a:xfrm>
          <a:prstGeom prst="rect">
            <a:avLst/>
          </a:prstGeom>
          <a:solidFill>
            <a:srgbClr val="FFFF00">
              <a:alpha val="31000"/>
            </a:srgbClr>
          </a:solidFill>
        </p:spPr>
        <p:txBody>
          <a:bodyPr wrap="square" rtlCol="0">
            <a:spAutoFit/>
          </a:bodyPr>
          <a:lstStyle/>
          <a:p>
            <a:endParaRPr lang="en-US" dirty="0">
              <a:solidFill>
                <a:srgbClr val="FFFF00"/>
              </a:solidFill>
            </a:endParaRPr>
          </a:p>
        </p:txBody>
      </p:sp>
      <p:sp>
        <p:nvSpPr>
          <p:cNvPr id="7" name="TextBox 6"/>
          <p:cNvSpPr txBox="1"/>
          <p:nvPr/>
        </p:nvSpPr>
        <p:spPr>
          <a:xfrm>
            <a:off x="1543417" y="3355340"/>
            <a:ext cx="8768983" cy="184666"/>
          </a:xfrm>
          <a:prstGeom prst="rect">
            <a:avLst/>
          </a:prstGeom>
          <a:solidFill>
            <a:srgbClr val="FFFF00">
              <a:alpha val="31000"/>
            </a:srgbClr>
          </a:solidFill>
        </p:spPr>
        <p:txBody>
          <a:bodyPr wrap="square" rtlCol="0">
            <a:spAutoFit/>
          </a:bodyPr>
          <a:lstStyle/>
          <a:p>
            <a:endParaRPr lang="en-US" dirty="0">
              <a:solidFill>
                <a:srgbClr val="FFFF00"/>
              </a:solidFill>
            </a:endParaRPr>
          </a:p>
        </p:txBody>
      </p:sp>
      <p:sp>
        <p:nvSpPr>
          <p:cNvPr id="8" name="TextBox 7"/>
          <p:cNvSpPr txBox="1"/>
          <p:nvPr/>
        </p:nvSpPr>
        <p:spPr>
          <a:xfrm>
            <a:off x="707327" y="4310784"/>
            <a:ext cx="500062" cy="369332"/>
          </a:xfrm>
          <a:prstGeom prst="rect">
            <a:avLst/>
          </a:prstGeom>
          <a:solidFill>
            <a:schemeClr val="bg1">
              <a:lumMod val="65000"/>
              <a:alpha val="59000"/>
            </a:schemeClr>
          </a:solidFill>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9" name="TextBox 8"/>
          <p:cNvSpPr txBox="1"/>
          <p:nvPr/>
        </p:nvSpPr>
        <p:spPr>
          <a:xfrm>
            <a:off x="1543417" y="4292594"/>
            <a:ext cx="4397751" cy="316858"/>
          </a:xfrm>
          <a:prstGeom prst="rect">
            <a:avLst/>
          </a:prstGeom>
          <a:solidFill>
            <a:schemeClr val="accent1">
              <a:lumMod val="60000"/>
              <a:lumOff val="40000"/>
              <a:alpha val="31000"/>
            </a:schemeClr>
          </a:solidFill>
        </p:spPr>
        <p:txBody>
          <a:bodyPr wrap="square" rtlCol="0">
            <a:spAutoFit/>
          </a:bodyPr>
          <a:lstStyle/>
          <a:p>
            <a:endParaRPr lang="en-US" dirty="0">
              <a:solidFill>
                <a:srgbClr val="FFFF00"/>
              </a:solidFill>
            </a:endParaRPr>
          </a:p>
        </p:txBody>
      </p:sp>
    </p:spTree>
    <p:extLst>
      <p:ext uri="{BB962C8B-B14F-4D97-AF65-F5344CB8AC3E}">
        <p14:creationId xmlns:p14="http://schemas.microsoft.com/office/powerpoint/2010/main" val="187071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TotalTime>
  <Words>559</Words>
  <Application>Microsoft Macintosh PowerPoint</Application>
  <PresentationFormat>Widescreen</PresentationFormat>
  <Paragraphs>68</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Calibri</vt:lpstr>
      <vt:lpstr>Calibri Light</vt:lpstr>
      <vt:lpstr>Cambria</vt:lpstr>
      <vt:lpstr>ＭＳ 明朝</vt:lpstr>
      <vt:lpstr>Times</vt:lpstr>
      <vt:lpstr>Times New Roman</vt:lpstr>
      <vt:lpstr>Arial</vt:lpstr>
      <vt:lpstr>Office Theme</vt:lpstr>
      <vt:lpstr>CUEGIS</vt:lpstr>
      <vt:lpstr>With reference to one organisation you have studies, compare and contrast the importance of innovation and ethics for Research and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Marchant</dc:creator>
  <cp:lastModifiedBy>Jason Marchant</cp:lastModifiedBy>
  <cp:revision>10</cp:revision>
  <dcterms:created xsi:type="dcterms:W3CDTF">2018-04-23T03:42:09Z</dcterms:created>
  <dcterms:modified xsi:type="dcterms:W3CDTF">2018-04-23T12:26:08Z</dcterms:modified>
</cp:coreProperties>
</file>