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8" r:id="rId3"/>
    <p:sldId id="259" r:id="rId4"/>
    <p:sldId id="260" r:id="rId5"/>
    <p:sldId id="261" r:id="rId6"/>
    <p:sldId id="262" r:id="rId7"/>
    <p:sldId id="272" r:id="rId8"/>
    <p:sldId id="270" r:id="rId9"/>
    <p:sldId id="271" r:id="rId10"/>
    <p:sldId id="263" r:id="rId11"/>
    <p:sldId id="264" r:id="rId12"/>
    <p:sldId id="265" r:id="rId13"/>
    <p:sldId id="266" r:id="rId14"/>
    <p:sldId id="268" r:id="rId15"/>
    <p:sldId id="267" r:id="rId16"/>
    <p:sldId id="269"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p:restoredTop sz="75646"/>
  </p:normalViewPr>
  <p:slideViewPr>
    <p:cSldViewPr snapToGrid="0" snapToObjects="1">
      <p:cViewPr varScale="1">
        <p:scale>
          <a:sx n="64" d="100"/>
          <a:sy n="64"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C79D-02CE-FE48-A857-A5CCFD3E9CA7}" type="datetimeFigureOut">
              <a:rPr lang="en-US" smtClean="0"/>
              <a:t>10/14/18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B2CDA-119C-3D4C-A89A-203FC097C793}" type="slidenum">
              <a:rPr lang="en-US" smtClean="0"/>
              <a:t>‹#›</a:t>
            </a:fld>
            <a:endParaRPr lang="en-US"/>
          </a:p>
        </p:txBody>
      </p:sp>
    </p:spTree>
    <p:extLst>
      <p:ext uri="{BB962C8B-B14F-4D97-AF65-F5344CB8AC3E}">
        <p14:creationId xmlns:p14="http://schemas.microsoft.com/office/powerpoint/2010/main" val="1060107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 Fayol's management theory is a simple model of how management interacts with personnel. Fayol's management theory covers concepts in a broad way, so almost any business can apply his theory of management. Today the business community considers Fayol's classical management theory as a relevant guide to productively managing staff.</a:t>
            </a:r>
            <a:br>
              <a:rPr lang="en-US" dirty="0"/>
            </a:br>
            <a:br>
              <a:rPr lang="en-US" dirty="0"/>
            </a:br>
            <a:r>
              <a:rPr lang="en-US" sz="1200" b="0" i="0" kern="1200" dirty="0">
                <a:solidFill>
                  <a:schemeClr val="tx1"/>
                </a:solidFill>
                <a:effectLst/>
                <a:latin typeface="+mn-lt"/>
                <a:ea typeface="+mn-ea"/>
                <a:cs typeface="+mn-cs"/>
              </a:rPr>
              <a:t>The management theory of Henri Fayol includes 14 principles of management. From these principles, Fayol concluded that management should interact with personnel in five basic ways in order to control and plan production.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Planning. According to Fayol's theory, management must plan and schedule every part of industrial processes.</a:t>
            </a:r>
            <a:br>
              <a:rPr lang="en-US" dirty="0"/>
            </a:br>
            <a:br>
              <a:rPr lang="en-US" dirty="0"/>
            </a:br>
            <a:r>
              <a:rPr lang="en-US" sz="1200" b="0" i="0" kern="1200" dirty="0">
                <a:solidFill>
                  <a:schemeClr val="tx1"/>
                </a:solidFill>
                <a:effectLst/>
                <a:latin typeface="+mn-lt"/>
                <a:ea typeface="+mn-ea"/>
                <a:cs typeface="+mn-cs"/>
              </a:rPr>
              <a:t>2. Organizing. Henri Fayol argued that in addition to planning a manufacturing process, management must also make certain all of the necessary resources (raw materials, personnel, etc.) came together at the appropriate time of production.</a:t>
            </a:r>
            <a:br>
              <a:rPr lang="en-US" dirty="0"/>
            </a:br>
            <a:br>
              <a:rPr lang="en-US" dirty="0"/>
            </a:br>
            <a:r>
              <a:rPr lang="en-US" sz="1200" b="0" i="0" kern="1200" dirty="0">
                <a:solidFill>
                  <a:schemeClr val="tx1"/>
                </a:solidFill>
                <a:effectLst/>
                <a:latin typeface="+mn-lt"/>
                <a:ea typeface="+mn-ea"/>
                <a:cs typeface="+mn-cs"/>
              </a:rPr>
              <a:t>3. Commanding. Henri Fayol's management theory states that management must encourage and direct personnel activity.</a:t>
            </a:r>
            <a:br>
              <a:rPr lang="en-US" dirty="0"/>
            </a:br>
            <a:br>
              <a:rPr lang="en-US" dirty="0"/>
            </a:br>
            <a:r>
              <a:rPr lang="en-US" sz="1200" b="0" i="0" kern="1200" dirty="0">
                <a:solidFill>
                  <a:schemeClr val="tx1"/>
                </a:solidFill>
                <a:effectLst/>
                <a:latin typeface="+mn-lt"/>
                <a:ea typeface="+mn-ea"/>
                <a:cs typeface="+mn-cs"/>
              </a:rPr>
              <a:t>4. Coordinating. According to the management theory of Henri Fayol, management must make certain that personnel works together in a cooperative fashion.</a:t>
            </a:r>
            <a:br>
              <a:rPr lang="en-US" dirty="0"/>
            </a:br>
            <a:br>
              <a:rPr lang="en-US" dirty="0"/>
            </a:br>
            <a:r>
              <a:rPr lang="en-US" sz="1200" b="0" i="0" kern="1200" dirty="0">
                <a:solidFill>
                  <a:schemeClr val="tx1"/>
                </a:solidFill>
                <a:effectLst/>
                <a:latin typeface="+mn-lt"/>
                <a:ea typeface="+mn-ea"/>
                <a:cs typeface="+mn-cs"/>
              </a:rPr>
              <a:t>5. Controlling. The final management activity, according to Henri Fayol, is for the manager to evaluate and ensure that personnel follow management's commands.</a:t>
            </a:r>
            <a:endParaRPr lang="en-US" dirty="0"/>
          </a:p>
        </p:txBody>
      </p:sp>
      <p:sp>
        <p:nvSpPr>
          <p:cNvPr id="4" name="Slide Number Placeholder 3"/>
          <p:cNvSpPr>
            <a:spLocks noGrp="1"/>
          </p:cNvSpPr>
          <p:nvPr>
            <p:ph type="sldNum" sz="quarter" idx="10"/>
          </p:nvPr>
        </p:nvSpPr>
        <p:spPr/>
        <p:txBody>
          <a:bodyPr/>
          <a:lstStyle/>
          <a:p>
            <a:fld id="{1CEB2CDA-119C-3D4C-A89A-203FC097C793}" type="slidenum">
              <a:rPr lang="en-US" smtClean="0"/>
              <a:t>3</a:t>
            </a:fld>
            <a:endParaRPr lang="en-US"/>
          </a:p>
        </p:txBody>
      </p:sp>
    </p:spTree>
    <p:extLst>
      <p:ext uri="{BB962C8B-B14F-4D97-AF65-F5344CB8AC3E}">
        <p14:creationId xmlns:p14="http://schemas.microsoft.com/office/powerpoint/2010/main" val="2878729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Peter Drucker, also known as the Father of Modern Management Theory, coined leadership terms and strategies that are still used today. He advocated for a more flexible, collaborative workplace, and the delegation of power across the board.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According to Drucker, "management is doing things right; leadership is doing the right things." Unlike many early management theorists, Drucker thought that subordinates should have the opportunity to take risks, learn and grow in the workplace.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Drucker's management theory embodies many modern concepts, including:</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Decentralization</a:t>
            </a:r>
          </a:p>
          <a:p>
            <a:pPr fontAlgn="base"/>
            <a:r>
              <a:rPr lang="en-US" sz="1200" b="0" i="0" kern="1200" dirty="0">
                <a:solidFill>
                  <a:schemeClr val="tx1"/>
                </a:solidFill>
                <a:effectLst/>
                <a:latin typeface="+mn-lt"/>
                <a:ea typeface="+mn-ea"/>
                <a:cs typeface="+mn-cs"/>
              </a:rPr>
              <a:t>Drucker was focused on decentralizing management in the workplace. He wanted all employees to feel valued and empowered, like their work and voice mattered. He believed in assigning tasks that inspire workers, and bringing supervisors and their subordinates together to achieve common, company goals.</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Knowledge work</a:t>
            </a:r>
          </a:p>
          <a:p>
            <a:pPr fontAlgn="base"/>
            <a:r>
              <a:rPr lang="en-US" sz="1200" b="0" i="0" kern="1200" dirty="0">
                <a:solidFill>
                  <a:schemeClr val="tx1"/>
                </a:solidFill>
                <a:effectLst/>
                <a:latin typeface="+mn-lt"/>
                <a:ea typeface="+mn-ea"/>
                <a:cs typeface="+mn-cs"/>
              </a:rPr>
              <a:t>Knowledge workers are those whose jobs require handling or using information, such as engineers or analysts. Drucker placed high value on workers who solved problems and thought creatively. He wanted to cultivate a culture of employees who could provide insight and ideas.</a:t>
            </a:r>
          </a:p>
          <a:p>
            <a:pPr fontAlgn="base"/>
            <a:r>
              <a:rPr lang="en-US" sz="1200" b="0" i="0" kern="1200" dirty="0">
                <a:solidFill>
                  <a:schemeClr val="tx1"/>
                </a:solidFill>
                <a:effectLst/>
                <a:latin typeface="+mn-lt"/>
                <a:ea typeface="+mn-ea"/>
                <a:cs typeface="+mn-cs"/>
              </a:rPr>
              <a:t>Drucker also correctly forecasted a decrease in blue-collar workers: Today, there is an increasing number of knowledge workers in the business world.</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Management by objectives</a:t>
            </a:r>
          </a:p>
          <a:p>
            <a:pPr fontAlgn="base"/>
            <a:r>
              <a:rPr lang="en-US" sz="1200" b="0" i="0" kern="1200" dirty="0">
                <a:solidFill>
                  <a:schemeClr val="tx1"/>
                </a:solidFill>
                <a:effectLst/>
                <a:latin typeface="+mn-lt"/>
                <a:ea typeface="+mn-ea"/>
                <a:cs typeface="+mn-cs"/>
              </a:rPr>
              <a:t>Drucker conceptualized "Management by Objectives" (MBO), a process that encourages employees of all levels to work together. Each worker has an equal say, sharing their own insight and opinions to reach common ground. From there, teams establish shared goals and delegate tasks according to skillsets and interests.</a:t>
            </a:r>
          </a:p>
          <a:p>
            <a:pPr fontAlgn="base"/>
            <a:r>
              <a:rPr lang="en-US" sz="1200" b="0" i="0" kern="1200" dirty="0">
                <a:solidFill>
                  <a:schemeClr val="tx1"/>
                </a:solidFill>
                <a:effectLst/>
                <a:latin typeface="+mn-lt"/>
                <a:ea typeface="+mn-ea"/>
                <a:cs typeface="+mn-cs"/>
              </a:rPr>
              <a:t>There are five steps of MBO:</a:t>
            </a:r>
          </a:p>
          <a:p>
            <a:pPr fontAlgn="base"/>
            <a:r>
              <a:rPr lang="en-US" sz="1200" b="0" i="0" kern="1200" dirty="0">
                <a:solidFill>
                  <a:schemeClr val="tx1"/>
                </a:solidFill>
                <a:effectLst/>
                <a:latin typeface="+mn-lt"/>
                <a:ea typeface="+mn-ea"/>
                <a:cs typeface="+mn-cs"/>
              </a:rPr>
              <a:t>Review goals</a:t>
            </a:r>
          </a:p>
          <a:p>
            <a:pPr fontAlgn="base"/>
            <a:r>
              <a:rPr lang="en-US" sz="1200" b="0" i="0" kern="1200" dirty="0">
                <a:solidFill>
                  <a:schemeClr val="tx1"/>
                </a:solidFill>
                <a:effectLst/>
                <a:latin typeface="+mn-lt"/>
                <a:ea typeface="+mn-ea"/>
                <a:cs typeface="+mn-cs"/>
              </a:rPr>
              <a:t>Set objectives</a:t>
            </a:r>
          </a:p>
          <a:p>
            <a:pPr fontAlgn="base"/>
            <a:r>
              <a:rPr lang="en-US" sz="1200" b="0" i="0" kern="1200" dirty="0">
                <a:solidFill>
                  <a:schemeClr val="tx1"/>
                </a:solidFill>
                <a:effectLst/>
                <a:latin typeface="+mn-lt"/>
                <a:ea typeface="+mn-ea"/>
                <a:cs typeface="+mn-cs"/>
              </a:rPr>
              <a:t>Monitor progress</a:t>
            </a:r>
          </a:p>
          <a:p>
            <a:pPr fontAlgn="base"/>
            <a:r>
              <a:rPr lang="en-US" sz="1200" b="0" i="0" kern="1200" dirty="0">
                <a:solidFill>
                  <a:schemeClr val="tx1"/>
                </a:solidFill>
                <a:effectLst/>
                <a:latin typeface="+mn-lt"/>
                <a:ea typeface="+mn-ea"/>
                <a:cs typeface="+mn-cs"/>
              </a:rPr>
              <a:t>Evaluate performance</a:t>
            </a:r>
          </a:p>
          <a:p>
            <a:pPr fontAlgn="base"/>
            <a:r>
              <a:rPr lang="en-US" sz="1200" b="0" i="0" kern="1200" dirty="0">
                <a:solidFill>
                  <a:schemeClr val="tx1"/>
                </a:solidFill>
                <a:effectLst/>
                <a:latin typeface="+mn-lt"/>
                <a:ea typeface="+mn-ea"/>
                <a:cs typeface="+mn-cs"/>
              </a:rPr>
              <a:t>Reward employees</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EB2CDA-119C-3D4C-A89A-203FC097C793}" type="slidenum">
              <a:rPr lang="en-US" smtClean="0"/>
              <a:t>5</a:t>
            </a:fld>
            <a:endParaRPr lang="en-US"/>
          </a:p>
        </p:txBody>
      </p:sp>
    </p:spTree>
    <p:extLst>
      <p:ext uri="{BB962C8B-B14F-4D97-AF65-F5344CB8AC3E}">
        <p14:creationId xmlns:p14="http://schemas.microsoft.com/office/powerpoint/2010/main" val="2821612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trait model of leadership is based on the characteristics of many leaders - both successful and unsuccessful - and is used to predict leadership effectiveness. The resulting lists of traits are then compared to those of potential leaders to assess their likelihood of success or failure.</a:t>
            </a:r>
          </a:p>
          <a:p>
            <a:r>
              <a:rPr lang="en-US" sz="1200" b="0" i="0" kern="1200" dirty="0">
                <a:solidFill>
                  <a:schemeClr val="tx1"/>
                </a:solidFill>
                <a:effectLst/>
                <a:latin typeface="+mn-lt"/>
                <a:ea typeface="+mn-ea"/>
                <a:cs typeface="+mn-cs"/>
              </a:rPr>
              <a:t>Scholars taking the trait approach attempted to identify physiological (appearance, height, and weight), demographic (age, education and socioeconomic background), personality, self-confidence, and aggressiveness), intellective (intelligence, decisiveness, judgment, and knowledge), task-related (achievement drive, initiative, and persistence), and social characteristics (sociability and cooperativeness) with leader emergence and leader effectiveness.</a:t>
            </a:r>
          </a:p>
          <a:p>
            <a:r>
              <a:rPr lang="en-US" sz="1200" b="1" i="0" kern="1200" dirty="0">
                <a:solidFill>
                  <a:schemeClr val="tx1"/>
                </a:solidFill>
                <a:effectLst/>
                <a:latin typeface="+mn-lt"/>
                <a:ea typeface="+mn-ea"/>
                <a:cs typeface="+mn-cs"/>
              </a:rPr>
              <a:t>Successful leaders definitely have interests, abilities, and personality traits that are different from those of the less effective leaders</a:t>
            </a:r>
            <a:r>
              <a:rPr lang="en-US" sz="1200" b="0" i="0" kern="1200" dirty="0">
                <a:solidFill>
                  <a:schemeClr val="tx1"/>
                </a:solidFill>
                <a:effectLst/>
                <a:latin typeface="+mn-lt"/>
                <a:ea typeface="+mn-ea"/>
                <a:cs typeface="+mn-cs"/>
              </a:rPr>
              <a:t>. Through many researches conducted in the last three decades of the 20th century, a set of core traits of successful leaders have been identified. These traits are not responsible solely to identify whether a person will be a successful leader or not, but they are essentially seen as preconditions that endow people with leadership potential.</a:t>
            </a:r>
          </a:p>
          <a:p>
            <a:endParaRPr lang="en-US" dirty="0"/>
          </a:p>
          <a:p>
            <a:pPr marL="0" indent="0">
              <a:buNone/>
            </a:pPr>
            <a:r>
              <a:rPr lang="en-US" dirty="0"/>
              <a:t>Trait Theory</a:t>
            </a:r>
          </a:p>
          <a:p>
            <a:r>
              <a:rPr lang="en-US" i="1" dirty="0"/>
              <a:t>Achievement drive:</a:t>
            </a:r>
            <a:r>
              <a:rPr lang="en-US" dirty="0"/>
              <a:t> High level of effort, high levels of ambition, energy and initiative</a:t>
            </a:r>
          </a:p>
          <a:p>
            <a:r>
              <a:rPr lang="en-US" i="1" dirty="0"/>
              <a:t>Leadership motivation:</a:t>
            </a:r>
            <a:r>
              <a:rPr lang="en-US" dirty="0"/>
              <a:t> an intense desire to lead others to reach shared goals</a:t>
            </a:r>
          </a:p>
          <a:p>
            <a:r>
              <a:rPr lang="en-US" i="1" dirty="0"/>
              <a:t>Honesty and integrity:</a:t>
            </a:r>
            <a:r>
              <a:rPr lang="en-US" dirty="0"/>
              <a:t> trustworthy, reliable, and open</a:t>
            </a:r>
          </a:p>
          <a:p>
            <a:r>
              <a:rPr lang="en-US" i="1" dirty="0"/>
              <a:t>Self-confidence:</a:t>
            </a:r>
            <a:r>
              <a:rPr lang="en-US" dirty="0"/>
              <a:t> Belief in one’s self, ideas, and ability</a:t>
            </a:r>
          </a:p>
          <a:p>
            <a:r>
              <a:rPr lang="en-US" i="1" dirty="0"/>
              <a:t>Cognitive ability:</a:t>
            </a:r>
            <a:r>
              <a:rPr lang="en-US" dirty="0"/>
              <a:t> Capable of exercising good judgment, strong analytical abilities, and conceptually skilled</a:t>
            </a:r>
          </a:p>
          <a:p>
            <a:r>
              <a:rPr lang="en-US" i="1" dirty="0"/>
              <a:t>Knowledge of business:</a:t>
            </a:r>
            <a:r>
              <a:rPr lang="en-US" dirty="0"/>
              <a:t> Knowledge of industry and other technical matters</a:t>
            </a:r>
          </a:p>
          <a:p>
            <a:r>
              <a:rPr lang="en-US" i="1" dirty="0"/>
              <a:t>Emotional Maturity:</a:t>
            </a:r>
            <a:r>
              <a:rPr lang="en-US" dirty="0"/>
              <a:t> well adjusted, does not suffer from severe psychological disorders.</a:t>
            </a:r>
          </a:p>
          <a:p>
            <a:r>
              <a:rPr lang="en-US" i="1" dirty="0"/>
              <a:t>Others:</a:t>
            </a:r>
            <a:r>
              <a:rPr lang="en-US" dirty="0"/>
              <a:t> charisma, creativity and flexibility</a:t>
            </a:r>
          </a:p>
          <a:p>
            <a:endParaRPr lang="en-US" dirty="0"/>
          </a:p>
          <a:p>
            <a:endParaRPr lang="en-US" dirty="0"/>
          </a:p>
          <a:p>
            <a:r>
              <a:rPr lang="en-US" sz="1200" b="1" i="0" kern="1200" dirty="0">
                <a:solidFill>
                  <a:schemeClr val="tx1"/>
                </a:solidFill>
                <a:effectLst/>
                <a:latin typeface="+mn-lt"/>
                <a:ea typeface="+mn-ea"/>
                <a:cs typeface="+mn-cs"/>
              </a:rPr>
              <a:t>Strengths/Advantages of Trait Theory</a:t>
            </a:r>
          </a:p>
          <a:p>
            <a:r>
              <a:rPr lang="en-US" sz="1200" b="0" i="0" kern="1200" dirty="0">
                <a:solidFill>
                  <a:schemeClr val="tx1"/>
                </a:solidFill>
                <a:effectLst/>
                <a:latin typeface="+mn-lt"/>
                <a:ea typeface="+mn-ea"/>
                <a:cs typeface="+mn-cs"/>
              </a:rPr>
              <a:t>It is naturally pleasing theory.</a:t>
            </a:r>
          </a:p>
          <a:p>
            <a:r>
              <a:rPr lang="en-US" sz="1200" b="0" i="0" kern="1200" dirty="0">
                <a:solidFill>
                  <a:schemeClr val="tx1"/>
                </a:solidFill>
                <a:effectLst/>
                <a:latin typeface="+mn-lt"/>
                <a:ea typeface="+mn-ea"/>
                <a:cs typeface="+mn-cs"/>
              </a:rPr>
              <a:t>It is valid as lot of research has validated the foundation and basis of the theory.</a:t>
            </a:r>
          </a:p>
          <a:p>
            <a:r>
              <a:rPr lang="en-US" sz="1200" b="0" i="0" kern="1200" dirty="0">
                <a:solidFill>
                  <a:schemeClr val="tx1"/>
                </a:solidFill>
                <a:effectLst/>
                <a:latin typeface="+mn-lt"/>
                <a:ea typeface="+mn-ea"/>
                <a:cs typeface="+mn-cs"/>
              </a:rPr>
              <a:t>It serves as a yardstick against which the leadership traits of an individual can be assessed.</a:t>
            </a:r>
          </a:p>
          <a:p>
            <a:r>
              <a:rPr lang="en-US" sz="1200" b="0" i="0" kern="1200" dirty="0">
                <a:solidFill>
                  <a:schemeClr val="tx1"/>
                </a:solidFill>
                <a:effectLst/>
                <a:latin typeface="+mn-lt"/>
                <a:ea typeface="+mn-ea"/>
                <a:cs typeface="+mn-cs"/>
              </a:rPr>
              <a:t>It gives a detailed knowledge and understanding of the leader element in the leadership process.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Limitations of The Trait Theory</a:t>
            </a:r>
          </a:p>
          <a:p>
            <a:r>
              <a:rPr lang="en-US" sz="1200" b="0" i="0" kern="1200" dirty="0">
                <a:solidFill>
                  <a:schemeClr val="tx1"/>
                </a:solidFill>
                <a:effectLst/>
                <a:latin typeface="+mn-lt"/>
                <a:ea typeface="+mn-ea"/>
                <a:cs typeface="+mn-cs"/>
              </a:rPr>
              <a:t>There is bound to be some subjective judgment in determining who is regarded as a ‘good’ or ‘successful’ leader</a:t>
            </a:r>
          </a:p>
          <a:p>
            <a:r>
              <a:rPr lang="en-US" sz="1200" b="0" i="0" kern="1200" dirty="0">
                <a:solidFill>
                  <a:schemeClr val="tx1"/>
                </a:solidFill>
                <a:effectLst/>
                <a:latin typeface="+mn-lt"/>
                <a:ea typeface="+mn-ea"/>
                <a:cs typeface="+mn-cs"/>
              </a:rPr>
              <a:t>The list of possible traits tends to be very long. More than 100 different traits of successful leaders in various leadership positions have been identified. These descriptions are simply generalities.</a:t>
            </a:r>
          </a:p>
          <a:p>
            <a:r>
              <a:rPr lang="en-US" sz="1200" b="0" i="0" kern="1200" dirty="0">
                <a:solidFill>
                  <a:schemeClr val="tx1"/>
                </a:solidFill>
                <a:effectLst/>
                <a:latin typeface="+mn-lt"/>
                <a:ea typeface="+mn-ea"/>
                <a:cs typeface="+mn-cs"/>
              </a:rPr>
              <a:t>There is also a disagreement over which traits are the most important for an effective leader</a:t>
            </a:r>
          </a:p>
          <a:p>
            <a:r>
              <a:rPr lang="en-US" sz="1200" b="0" i="0" kern="1200" dirty="0">
                <a:solidFill>
                  <a:schemeClr val="tx1"/>
                </a:solidFill>
                <a:effectLst/>
                <a:latin typeface="+mn-lt"/>
                <a:ea typeface="+mn-ea"/>
                <a:cs typeface="+mn-cs"/>
              </a:rPr>
              <a:t>The model attempts to relate physical traits such as, height and weight, to effective leadership. Most of these factors relate to situational factors. For example, a minimum weight and height might be necessary to perform the tasks efficiently in a military leadership position. In business organizations, these are not the requirements to be an effective leader.</a:t>
            </a:r>
          </a:p>
          <a:p>
            <a:r>
              <a:rPr lang="en-US" sz="1200" b="0" i="0" kern="1200" dirty="0">
                <a:solidFill>
                  <a:schemeClr val="tx1"/>
                </a:solidFill>
                <a:effectLst/>
                <a:latin typeface="+mn-lt"/>
                <a:ea typeface="+mn-ea"/>
                <a:cs typeface="+mn-cs"/>
              </a:rPr>
              <a:t>The theory is very complex</a:t>
            </a:r>
          </a:p>
          <a:p>
            <a:endParaRPr lang="en-US" dirty="0"/>
          </a:p>
        </p:txBody>
      </p:sp>
      <p:sp>
        <p:nvSpPr>
          <p:cNvPr id="4" name="Slide Number Placeholder 3"/>
          <p:cNvSpPr>
            <a:spLocks noGrp="1"/>
          </p:cNvSpPr>
          <p:nvPr>
            <p:ph type="sldNum" sz="quarter" idx="10"/>
          </p:nvPr>
        </p:nvSpPr>
        <p:spPr/>
        <p:txBody>
          <a:bodyPr/>
          <a:lstStyle/>
          <a:p>
            <a:fld id="{1CEB2CDA-119C-3D4C-A89A-203FC097C793}" type="slidenum">
              <a:rPr lang="en-US" smtClean="0"/>
              <a:t>7</a:t>
            </a:fld>
            <a:endParaRPr lang="en-US"/>
          </a:p>
        </p:txBody>
      </p:sp>
    </p:spTree>
    <p:extLst>
      <p:ext uri="{BB962C8B-B14F-4D97-AF65-F5344CB8AC3E}">
        <p14:creationId xmlns:p14="http://schemas.microsoft.com/office/powerpoint/2010/main" val="310445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C4AE-FB91-A740-B704-D78D948C27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E7BFD1-D6C9-5A46-ABC5-2705BF1F59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40DC70-0D18-084E-82CB-3583B32E41F8}"/>
              </a:ext>
            </a:extLst>
          </p:cNvPr>
          <p:cNvSpPr>
            <a:spLocks noGrp="1"/>
          </p:cNvSpPr>
          <p:nvPr>
            <p:ph type="dt" sz="half" idx="10"/>
          </p:nvPr>
        </p:nvSpPr>
        <p:spPr/>
        <p:txBody>
          <a:bodyPr/>
          <a:lstStyle/>
          <a:p>
            <a:fld id="{AD016FA3-BB52-4D48-88D9-69439D0BBEBD}" type="datetimeFigureOut">
              <a:rPr lang="en-US" smtClean="0"/>
              <a:t>10/14/18</a:t>
            </a:fld>
            <a:endParaRPr lang="en-US"/>
          </a:p>
        </p:txBody>
      </p:sp>
      <p:sp>
        <p:nvSpPr>
          <p:cNvPr id="5" name="Footer Placeholder 4">
            <a:extLst>
              <a:ext uri="{FF2B5EF4-FFF2-40B4-BE49-F238E27FC236}">
                <a16:creationId xmlns:a16="http://schemas.microsoft.com/office/drawing/2014/main" id="{9E289562-772C-3045-9A1C-D3061F3F4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D0BCE-86EA-7C4F-A7B7-E643228F4B7A}"/>
              </a:ext>
            </a:extLst>
          </p:cNvPr>
          <p:cNvSpPr>
            <a:spLocks noGrp="1"/>
          </p:cNvSpPr>
          <p:nvPr>
            <p:ph type="sldNum" sz="quarter" idx="12"/>
          </p:nvPr>
        </p:nvSpPr>
        <p:spPr/>
        <p:txBody>
          <a:bodyPr/>
          <a:lstStyle/>
          <a:p>
            <a:fld id="{A23D3086-2526-6742-A0D1-73B52951B3E5}" type="slidenum">
              <a:rPr lang="en-US" smtClean="0"/>
              <a:t>‹#›</a:t>
            </a:fld>
            <a:endParaRPr lang="en-US"/>
          </a:p>
        </p:txBody>
      </p:sp>
    </p:spTree>
    <p:extLst>
      <p:ext uri="{BB962C8B-B14F-4D97-AF65-F5344CB8AC3E}">
        <p14:creationId xmlns:p14="http://schemas.microsoft.com/office/powerpoint/2010/main" val="2034417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A679A-405A-3F4B-908A-8CD34423C8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417193-0D0A-694F-B465-3DF88A8D9DB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AF27A-8D0A-AB4E-92C1-DD22D63F8B9C}"/>
              </a:ext>
            </a:extLst>
          </p:cNvPr>
          <p:cNvSpPr>
            <a:spLocks noGrp="1"/>
          </p:cNvSpPr>
          <p:nvPr>
            <p:ph type="dt" sz="half" idx="10"/>
          </p:nvPr>
        </p:nvSpPr>
        <p:spPr/>
        <p:txBody>
          <a:bodyPr/>
          <a:lstStyle/>
          <a:p>
            <a:fld id="{AD016FA3-BB52-4D48-88D9-69439D0BBEBD}" type="datetimeFigureOut">
              <a:rPr lang="en-US" smtClean="0"/>
              <a:t>10/14/18</a:t>
            </a:fld>
            <a:endParaRPr lang="en-US"/>
          </a:p>
        </p:txBody>
      </p:sp>
      <p:sp>
        <p:nvSpPr>
          <p:cNvPr id="5" name="Footer Placeholder 4">
            <a:extLst>
              <a:ext uri="{FF2B5EF4-FFF2-40B4-BE49-F238E27FC236}">
                <a16:creationId xmlns:a16="http://schemas.microsoft.com/office/drawing/2014/main" id="{7C9BC26E-43ED-6C4A-80AF-08874E51F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610C5-6512-A745-8EBC-98A3D616657B}"/>
              </a:ext>
            </a:extLst>
          </p:cNvPr>
          <p:cNvSpPr>
            <a:spLocks noGrp="1"/>
          </p:cNvSpPr>
          <p:nvPr>
            <p:ph type="sldNum" sz="quarter" idx="12"/>
          </p:nvPr>
        </p:nvSpPr>
        <p:spPr/>
        <p:txBody>
          <a:bodyPr/>
          <a:lstStyle/>
          <a:p>
            <a:fld id="{A23D3086-2526-6742-A0D1-73B52951B3E5}" type="slidenum">
              <a:rPr lang="en-US" smtClean="0"/>
              <a:t>‹#›</a:t>
            </a:fld>
            <a:endParaRPr lang="en-US"/>
          </a:p>
        </p:txBody>
      </p:sp>
    </p:spTree>
    <p:extLst>
      <p:ext uri="{BB962C8B-B14F-4D97-AF65-F5344CB8AC3E}">
        <p14:creationId xmlns:p14="http://schemas.microsoft.com/office/powerpoint/2010/main" val="6773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A1CDAA-A126-9747-A95A-FAB31704C0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F61CDC-3070-B444-A7A7-9D549BEAB5B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C6DB8-99DF-7345-81DB-84D8A071519D}"/>
              </a:ext>
            </a:extLst>
          </p:cNvPr>
          <p:cNvSpPr>
            <a:spLocks noGrp="1"/>
          </p:cNvSpPr>
          <p:nvPr>
            <p:ph type="dt" sz="half" idx="10"/>
          </p:nvPr>
        </p:nvSpPr>
        <p:spPr/>
        <p:txBody>
          <a:bodyPr/>
          <a:lstStyle/>
          <a:p>
            <a:fld id="{AD016FA3-BB52-4D48-88D9-69439D0BBEBD}" type="datetimeFigureOut">
              <a:rPr lang="en-US" smtClean="0"/>
              <a:t>10/14/18</a:t>
            </a:fld>
            <a:endParaRPr lang="en-US"/>
          </a:p>
        </p:txBody>
      </p:sp>
      <p:sp>
        <p:nvSpPr>
          <p:cNvPr id="5" name="Footer Placeholder 4">
            <a:extLst>
              <a:ext uri="{FF2B5EF4-FFF2-40B4-BE49-F238E27FC236}">
                <a16:creationId xmlns:a16="http://schemas.microsoft.com/office/drawing/2014/main" id="{881CC96C-9D36-0D40-A625-9303213E2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68120-1574-D548-BBCC-509A7E788579}"/>
              </a:ext>
            </a:extLst>
          </p:cNvPr>
          <p:cNvSpPr>
            <a:spLocks noGrp="1"/>
          </p:cNvSpPr>
          <p:nvPr>
            <p:ph type="sldNum" sz="quarter" idx="12"/>
          </p:nvPr>
        </p:nvSpPr>
        <p:spPr/>
        <p:txBody>
          <a:bodyPr/>
          <a:lstStyle/>
          <a:p>
            <a:fld id="{A23D3086-2526-6742-A0D1-73B52951B3E5}" type="slidenum">
              <a:rPr lang="en-US" smtClean="0"/>
              <a:t>‹#›</a:t>
            </a:fld>
            <a:endParaRPr lang="en-US"/>
          </a:p>
        </p:txBody>
      </p:sp>
    </p:spTree>
    <p:extLst>
      <p:ext uri="{BB962C8B-B14F-4D97-AF65-F5344CB8AC3E}">
        <p14:creationId xmlns:p14="http://schemas.microsoft.com/office/powerpoint/2010/main" val="3392266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7F49-3216-D042-AF29-AFD69EF19E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EFFE6E-1220-E64C-8513-0ED9C22862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986C0-500F-B24F-8149-F2EC8E3C5A1F}"/>
              </a:ext>
            </a:extLst>
          </p:cNvPr>
          <p:cNvSpPr>
            <a:spLocks noGrp="1"/>
          </p:cNvSpPr>
          <p:nvPr>
            <p:ph type="dt" sz="half" idx="10"/>
          </p:nvPr>
        </p:nvSpPr>
        <p:spPr/>
        <p:txBody>
          <a:bodyPr/>
          <a:lstStyle/>
          <a:p>
            <a:fld id="{AD016FA3-BB52-4D48-88D9-69439D0BBEBD}" type="datetimeFigureOut">
              <a:rPr lang="en-US" smtClean="0"/>
              <a:t>10/14/18</a:t>
            </a:fld>
            <a:endParaRPr lang="en-US"/>
          </a:p>
        </p:txBody>
      </p:sp>
      <p:sp>
        <p:nvSpPr>
          <p:cNvPr id="5" name="Footer Placeholder 4">
            <a:extLst>
              <a:ext uri="{FF2B5EF4-FFF2-40B4-BE49-F238E27FC236}">
                <a16:creationId xmlns:a16="http://schemas.microsoft.com/office/drawing/2014/main" id="{79F50183-B441-CA46-83C6-DE65CFC1A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00A41-AD96-EB40-8296-3B8450909849}"/>
              </a:ext>
            </a:extLst>
          </p:cNvPr>
          <p:cNvSpPr>
            <a:spLocks noGrp="1"/>
          </p:cNvSpPr>
          <p:nvPr>
            <p:ph type="sldNum" sz="quarter" idx="12"/>
          </p:nvPr>
        </p:nvSpPr>
        <p:spPr/>
        <p:txBody>
          <a:bodyPr/>
          <a:lstStyle/>
          <a:p>
            <a:fld id="{A23D3086-2526-6742-A0D1-73B52951B3E5}" type="slidenum">
              <a:rPr lang="en-US" smtClean="0"/>
              <a:t>‹#›</a:t>
            </a:fld>
            <a:endParaRPr lang="en-US"/>
          </a:p>
        </p:txBody>
      </p:sp>
    </p:spTree>
    <p:extLst>
      <p:ext uri="{BB962C8B-B14F-4D97-AF65-F5344CB8AC3E}">
        <p14:creationId xmlns:p14="http://schemas.microsoft.com/office/powerpoint/2010/main" val="424204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24CD-74EB-3C4D-9FDB-EE642B1ED8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6D65A6-0A36-1447-996C-1B7E39A891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336FCE-E53B-1B42-98AA-43A273BD0048}"/>
              </a:ext>
            </a:extLst>
          </p:cNvPr>
          <p:cNvSpPr>
            <a:spLocks noGrp="1"/>
          </p:cNvSpPr>
          <p:nvPr>
            <p:ph type="dt" sz="half" idx="10"/>
          </p:nvPr>
        </p:nvSpPr>
        <p:spPr/>
        <p:txBody>
          <a:bodyPr/>
          <a:lstStyle/>
          <a:p>
            <a:fld id="{AD016FA3-BB52-4D48-88D9-69439D0BBEBD}" type="datetimeFigureOut">
              <a:rPr lang="en-US" smtClean="0"/>
              <a:t>10/14/18</a:t>
            </a:fld>
            <a:endParaRPr lang="en-US"/>
          </a:p>
        </p:txBody>
      </p:sp>
      <p:sp>
        <p:nvSpPr>
          <p:cNvPr id="5" name="Footer Placeholder 4">
            <a:extLst>
              <a:ext uri="{FF2B5EF4-FFF2-40B4-BE49-F238E27FC236}">
                <a16:creationId xmlns:a16="http://schemas.microsoft.com/office/drawing/2014/main" id="{1C259B2D-D220-3547-A9AB-C22FCB522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B7015-C6F0-B141-9A06-78B706B17933}"/>
              </a:ext>
            </a:extLst>
          </p:cNvPr>
          <p:cNvSpPr>
            <a:spLocks noGrp="1"/>
          </p:cNvSpPr>
          <p:nvPr>
            <p:ph type="sldNum" sz="quarter" idx="12"/>
          </p:nvPr>
        </p:nvSpPr>
        <p:spPr/>
        <p:txBody>
          <a:bodyPr/>
          <a:lstStyle/>
          <a:p>
            <a:fld id="{A23D3086-2526-6742-A0D1-73B52951B3E5}" type="slidenum">
              <a:rPr lang="en-US" smtClean="0"/>
              <a:t>‹#›</a:t>
            </a:fld>
            <a:endParaRPr lang="en-US"/>
          </a:p>
        </p:txBody>
      </p:sp>
    </p:spTree>
    <p:extLst>
      <p:ext uri="{BB962C8B-B14F-4D97-AF65-F5344CB8AC3E}">
        <p14:creationId xmlns:p14="http://schemas.microsoft.com/office/powerpoint/2010/main" val="2389849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057CD-02DF-7146-9AD6-A90FEC1CA8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C7A805-A783-E842-A992-237B3CBA8B2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CF298D-B9FB-A147-A7BF-3DB3CFF14E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1DA343-C620-0943-9F46-24BF4470C098}"/>
              </a:ext>
            </a:extLst>
          </p:cNvPr>
          <p:cNvSpPr>
            <a:spLocks noGrp="1"/>
          </p:cNvSpPr>
          <p:nvPr>
            <p:ph type="dt" sz="half" idx="10"/>
          </p:nvPr>
        </p:nvSpPr>
        <p:spPr/>
        <p:txBody>
          <a:bodyPr/>
          <a:lstStyle/>
          <a:p>
            <a:fld id="{AD016FA3-BB52-4D48-88D9-69439D0BBEBD}" type="datetimeFigureOut">
              <a:rPr lang="en-US" smtClean="0"/>
              <a:t>10/14/18</a:t>
            </a:fld>
            <a:endParaRPr lang="en-US"/>
          </a:p>
        </p:txBody>
      </p:sp>
      <p:sp>
        <p:nvSpPr>
          <p:cNvPr id="6" name="Footer Placeholder 5">
            <a:extLst>
              <a:ext uri="{FF2B5EF4-FFF2-40B4-BE49-F238E27FC236}">
                <a16:creationId xmlns:a16="http://schemas.microsoft.com/office/drawing/2014/main" id="{44D4B8C8-BBEA-224C-A8A8-0E2326296D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2F2510-A306-894E-A39C-7DF9C79FDB27}"/>
              </a:ext>
            </a:extLst>
          </p:cNvPr>
          <p:cNvSpPr>
            <a:spLocks noGrp="1"/>
          </p:cNvSpPr>
          <p:nvPr>
            <p:ph type="sldNum" sz="quarter" idx="12"/>
          </p:nvPr>
        </p:nvSpPr>
        <p:spPr/>
        <p:txBody>
          <a:bodyPr/>
          <a:lstStyle/>
          <a:p>
            <a:fld id="{A23D3086-2526-6742-A0D1-73B52951B3E5}" type="slidenum">
              <a:rPr lang="en-US" smtClean="0"/>
              <a:t>‹#›</a:t>
            </a:fld>
            <a:endParaRPr lang="en-US"/>
          </a:p>
        </p:txBody>
      </p:sp>
    </p:spTree>
    <p:extLst>
      <p:ext uri="{BB962C8B-B14F-4D97-AF65-F5344CB8AC3E}">
        <p14:creationId xmlns:p14="http://schemas.microsoft.com/office/powerpoint/2010/main" val="2868679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9F2E-3A2E-5242-A4F6-AECC3E6895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EEBD87-542A-D24B-B6DA-ADEEB762D5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8FE685-AE93-C142-8E45-EC481B8FE96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7C5C83-E415-6143-BF86-A336413B51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929113-7078-2B44-826C-EED6AE7A5A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448C6-8348-4941-BF51-621F4401C356}"/>
              </a:ext>
            </a:extLst>
          </p:cNvPr>
          <p:cNvSpPr>
            <a:spLocks noGrp="1"/>
          </p:cNvSpPr>
          <p:nvPr>
            <p:ph type="dt" sz="half" idx="10"/>
          </p:nvPr>
        </p:nvSpPr>
        <p:spPr/>
        <p:txBody>
          <a:bodyPr/>
          <a:lstStyle/>
          <a:p>
            <a:fld id="{AD016FA3-BB52-4D48-88D9-69439D0BBEBD}" type="datetimeFigureOut">
              <a:rPr lang="en-US" smtClean="0"/>
              <a:t>10/14/18</a:t>
            </a:fld>
            <a:endParaRPr lang="en-US"/>
          </a:p>
        </p:txBody>
      </p:sp>
      <p:sp>
        <p:nvSpPr>
          <p:cNvPr id="8" name="Footer Placeholder 7">
            <a:extLst>
              <a:ext uri="{FF2B5EF4-FFF2-40B4-BE49-F238E27FC236}">
                <a16:creationId xmlns:a16="http://schemas.microsoft.com/office/drawing/2014/main" id="{BAA9B014-5E56-8145-AD65-1174E1F53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5D6BEC-FEBE-7548-8E62-B65E1AE49E47}"/>
              </a:ext>
            </a:extLst>
          </p:cNvPr>
          <p:cNvSpPr>
            <a:spLocks noGrp="1"/>
          </p:cNvSpPr>
          <p:nvPr>
            <p:ph type="sldNum" sz="quarter" idx="12"/>
          </p:nvPr>
        </p:nvSpPr>
        <p:spPr/>
        <p:txBody>
          <a:bodyPr/>
          <a:lstStyle/>
          <a:p>
            <a:fld id="{A23D3086-2526-6742-A0D1-73B52951B3E5}" type="slidenum">
              <a:rPr lang="en-US" smtClean="0"/>
              <a:t>‹#›</a:t>
            </a:fld>
            <a:endParaRPr lang="en-US"/>
          </a:p>
        </p:txBody>
      </p:sp>
    </p:spTree>
    <p:extLst>
      <p:ext uri="{BB962C8B-B14F-4D97-AF65-F5344CB8AC3E}">
        <p14:creationId xmlns:p14="http://schemas.microsoft.com/office/powerpoint/2010/main" val="474426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89DB-D859-EA47-96AA-CA7E005256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486E06-F06F-F84D-8EB6-DD4AF0EB00A0}"/>
              </a:ext>
            </a:extLst>
          </p:cNvPr>
          <p:cNvSpPr>
            <a:spLocks noGrp="1"/>
          </p:cNvSpPr>
          <p:nvPr>
            <p:ph type="dt" sz="half" idx="10"/>
          </p:nvPr>
        </p:nvSpPr>
        <p:spPr/>
        <p:txBody>
          <a:bodyPr/>
          <a:lstStyle/>
          <a:p>
            <a:fld id="{AD016FA3-BB52-4D48-88D9-69439D0BBEBD}" type="datetimeFigureOut">
              <a:rPr lang="en-US" smtClean="0"/>
              <a:t>10/14/18</a:t>
            </a:fld>
            <a:endParaRPr lang="en-US"/>
          </a:p>
        </p:txBody>
      </p:sp>
      <p:sp>
        <p:nvSpPr>
          <p:cNvPr id="4" name="Footer Placeholder 3">
            <a:extLst>
              <a:ext uri="{FF2B5EF4-FFF2-40B4-BE49-F238E27FC236}">
                <a16:creationId xmlns:a16="http://schemas.microsoft.com/office/drawing/2014/main" id="{F6F61DF3-FCF2-814B-BC12-C678963D6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6DDA43-4CDC-E142-9EBC-990D2537D678}"/>
              </a:ext>
            </a:extLst>
          </p:cNvPr>
          <p:cNvSpPr>
            <a:spLocks noGrp="1"/>
          </p:cNvSpPr>
          <p:nvPr>
            <p:ph type="sldNum" sz="quarter" idx="12"/>
          </p:nvPr>
        </p:nvSpPr>
        <p:spPr/>
        <p:txBody>
          <a:bodyPr/>
          <a:lstStyle/>
          <a:p>
            <a:fld id="{A23D3086-2526-6742-A0D1-73B52951B3E5}" type="slidenum">
              <a:rPr lang="en-US" smtClean="0"/>
              <a:t>‹#›</a:t>
            </a:fld>
            <a:endParaRPr lang="en-US"/>
          </a:p>
        </p:txBody>
      </p:sp>
    </p:spTree>
    <p:extLst>
      <p:ext uri="{BB962C8B-B14F-4D97-AF65-F5344CB8AC3E}">
        <p14:creationId xmlns:p14="http://schemas.microsoft.com/office/powerpoint/2010/main" val="10318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A1157-17F0-ED42-ACC7-43F57BFBE569}"/>
              </a:ext>
            </a:extLst>
          </p:cNvPr>
          <p:cNvSpPr>
            <a:spLocks noGrp="1"/>
          </p:cNvSpPr>
          <p:nvPr>
            <p:ph type="dt" sz="half" idx="10"/>
          </p:nvPr>
        </p:nvSpPr>
        <p:spPr/>
        <p:txBody>
          <a:bodyPr/>
          <a:lstStyle/>
          <a:p>
            <a:fld id="{AD016FA3-BB52-4D48-88D9-69439D0BBEBD}" type="datetimeFigureOut">
              <a:rPr lang="en-US" smtClean="0"/>
              <a:t>10/14/18</a:t>
            </a:fld>
            <a:endParaRPr lang="en-US"/>
          </a:p>
        </p:txBody>
      </p:sp>
      <p:sp>
        <p:nvSpPr>
          <p:cNvPr id="3" name="Footer Placeholder 2">
            <a:extLst>
              <a:ext uri="{FF2B5EF4-FFF2-40B4-BE49-F238E27FC236}">
                <a16:creationId xmlns:a16="http://schemas.microsoft.com/office/drawing/2014/main" id="{2F65C4EA-8147-7B4D-A0D4-ACA94C879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96A973-6949-E440-91C8-CB00F49B9365}"/>
              </a:ext>
            </a:extLst>
          </p:cNvPr>
          <p:cNvSpPr>
            <a:spLocks noGrp="1"/>
          </p:cNvSpPr>
          <p:nvPr>
            <p:ph type="sldNum" sz="quarter" idx="12"/>
          </p:nvPr>
        </p:nvSpPr>
        <p:spPr/>
        <p:txBody>
          <a:bodyPr/>
          <a:lstStyle/>
          <a:p>
            <a:fld id="{A23D3086-2526-6742-A0D1-73B52951B3E5}" type="slidenum">
              <a:rPr lang="en-US" smtClean="0"/>
              <a:t>‹#›</a:t>
            </a:fld>
            <a:endParaRPr lang="en-US"/>
          </a:p>
        </p:txBody>
      </p:sp>
    </p:spTree>
    <p:extLst>
      <p:ext uri="{BB962C8B-B14F-4D97-AF65-F5344CB8AC3E}">
        <p14:creationId xmlns:p14="http://schemas.microsoft.com/office/powerpoint/2010/main" val="2814747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2EDB1-7701-174C-9B45-C92EB7E17B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020FCC-CF29-FD43-8F83-92860C91E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970C80-E26B-F24B-8490-31EE77DB23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6E238D-742A-D644-BDE8-74113CEC553F}"/>
              </a:ext>
            </a:extLst>
          </p:cNvPr>
          <p:cNvSpPr>
            <a:spLocks noGrp="1"/>
          </p:cNvSpPr>
          <p:nvPr>
            <p:ph type="dt" sz="half" idx="10"/>
          </p:nvPr>
        </p:nvSpPr>
        <p:spPr/>
        <p:txBody>
          <a:bodyPr/>
          <a:lstStyle/>
          <a:p>
            <a:fld id="{AD016FA3-BB52-4D48-88D9-69439D0BBEBD}" type="datetimeFigureOut">
              <a:rPr lang="en-US" smtClean="0"/>
              <a:t>10/14/18</a:t>
            </a:fld>
            <a:endParaRPr lang="en-US"/>
          </a:p>
        </p:txBody>
      </p:sp>
      <p:sp>
        <p:nvSpPr>
          <p:cNvPr id="6" name="Footer Placeholder 5">
            <a:extLst>
              <a:ext uri="{FF2B5EF4-FFF2-40B4-BE49-F238E27FC236}">
                <a16:creationId xmlns:a16="http://schemas.microsoft.com/office/drawing/2014/main" id="{514AF3EA-4263-9F48-B485-957300334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34A32-DF1F-A641-B3B3-17F5816E0E18}"/>
              </a:ext>
            </a:extLst>
          </p:cNvPr>
          <p:cNvSpPr>
            <a:spLocks noGrp="1"/>
          </p:cNvSpPr>
          <p:nvPr>
            <p:ph type="sldNum" sz="quarter" idx="12"/>
          </p:nvPr>
        </p:nvSpPr>
        <p:spPr/>
        <p:txBody>
          <a:bodyPr/>
          <a:lstStyle/>
          <a:p>
            <a:fld id="{A23D3086-2526-6742-A0D1-73B52951B3E5}" type="slidenum">
              <a:rPr lang="en-US" smtClean="0"/>
              <a:t>‹#›</a:t>
            </a:fld>
            <a:endParaRPr lang="en-US"/>
          </a:p>
        </p:txBody>
      </p:sp>
    </p:spTree>
    <p:extLst>
      <p:ext uri="{BB962C8B-B14F-4D97-AF65-F5344CB8AC3E}">
        <p14:creationId xmlns:p14="http://schemas.microsoft.com/office/powerpoint/2010/main" val="303524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7E313-75A8-6C44-9371-CADE25E536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83CF3F-0AB2-A24B-9895-1D758A3544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B71F0-CD81-F447-83D7-264676C7A8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A394B8-DC2C-9843-87D6-996EE7834C0C}"/>
              </a:ext>
            </a:extLst>
          </p:cNvPr>
          <p:cNvSpPr>
            <a:spLocks noGrp="1"/>
          </p:cNvSpPr>
          <p:nvPr>
            <p:ph type="dt" sz="half" idx="10"/>
          </p:nvPr>
        </p:nvSpPr>
        <p:spPr/>
        <p:txBody>
          <a:bodyPr/>
          <a:lstStyle/>
          <a:p>
            <a:fld id="{AD016FA3-BB52-4D48-88D9-69439D0BBEBD}" type="datetimeFigureOut">
              <a:rPr lang="en-US" smtClean="0"/>
              <a:t>10/14/18</a:t>
            </a:fld>
            <a:endParaRPr lang="en-US"/>
          </a:p>
        </p:txBody>
      </p:sp>
      <p:sp>
        <p:nvSpPr>
          <p:cNvPr id="6" name="Footer Placeholder 5">
            <a:extLst>
              <a:ext uri="{FF2B5EF4-FFF2-40B4-BE49-F238E27FC236}">
                <a16:creationId xmlns:a16="http://schemas.microsoft.com/office/drawing/2014/main" id="{0409C2FB-1104-7142-9B6F-3F6B2E9E20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BBC1C-66F0-6A47-BA75-B77BC037F97D}"/>
              </a:ext>
            </a:extLst>
          </p:cNvPr>
          <p:cNvSpPr>
            <a:spLocks noGrp="1"/>
          </p:cNvSpPr>
          <p:nvPr>
            <p:ph type="sldNum" sz="quarter" idx="12"/>
          </p:nvPr>
        </p:nvSpPr>
        <p:spPr/>
        <p:txBody>
          <a:bodyPr/>
          <a:lstStyle/>
          <a:p>
            <a:fld id="{A23D3086-2526-6742-A0D1-73B52951B3E5}" type="slidenum">
              <a:rPr lang="en-US" smtClean="0"/>
              <a:t>‹#›</a:t>
            </a:fld>
            <a:endParaRPr lang="en-US"/>
          </a:p>
        </p:txBody>
      </p:sp>
    </p:spTree>
    <p:extLst>
      <p:ext uri="{BB962C8B-B14F-4D97-AF65-F5344CB8AC3E}">
        <p14:creationId xmlns:p14="http://schemas.microsoft.com/office/powerpoint/2010/main" val="157284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FC269F-0A3B-834C-B84A-2D9B7BD11E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38A932-CD72-6641-9E16-97185CC4E6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DE18B-B5BF-B24A-A6CB-0D67797E0F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16FA3-BB52-4D48-88D9-69439D0BBEBD}" type="datetimeFigureOut">
              <a:rPr lang="en-US" smtClean="0"/>
              <a:t>10/14/18</a:t>
            </a:fld>
            <a:endParaRPr lang="en-US"/>
          </a:p>
        </p:txBody>
      </p:sp>
      <p:sp>
        <p:nvSpPr>
          <p:cNvPr id="5" name="Footer Placeholder 4">
            <a:extLst>
              <a:ext uri="{FF2B5EF4-FFF2-40B4-BE49-F238E27FC236}">
                <a16:creationId xmlns:a16="http://schemas.microsoft.com/office/drawing/2014/main" id="{CAAC1582-B549-4943-AC8A-6C86B3185F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E071BE-6C7A-3A46-B851-53934FB6D1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D3086-2526-6742-A0D1-73B52951B3E5}" type="slidenum">
              <a:rPr lang="en-US" smtClean="0"/>
              <a:t>‹#›</a:t>
            </a:fld>
            <a:endParaRPr lang="en-US"/>
          </a:p>
        </p:txBody>
      </p:sp>
    </p:spTree>
    <p:extLst>
      <p:ext uri="{BB962C8B-B14F-4D97-AF65-F5344CB8AC3E}">
        <p14:creationId xmlns:p14="http://schemas.microsoft.com/office/powerpoint/2010/main" val="892808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7EEC0-CA2D-C949-9B07-AEC61B4E127E}"/>
              </a:ext>
            </a:extLst>
          </p:cNvPr>
          <p:cNvPicPr>
            <a:picLocks noChangeAspect="1"/>
          </p:cNvPicPr>
          <p:nvPr/>
        </p:nvPicPr>
        <p:blipFill rotWithShape="1">
          <a:blip r:embed="rId2"/>
          <a:srcRect t="1844"/>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01CE66A-EDFE-7A4A-B303-C07D515D3151}"/>
              </a:ext>
            </a:extLst>
          </p:cNvPr>
          <p:cNvSpPr>
            <a:spLocks noGrp="1"/>
          </p:cNvSpPr>
          <p:nvPr>
            <p:ph type="ctrTitle"/>
          </p:nvPr>
        </p:nvSpPr>
        <p:spPr>
          <a:xfrm>
            <a:off x="8022021" y="3231931"/>
            <a:ext cx="3852041" cy="1834056"/>
          </a:xfrm>
        </p:spPr>
        <p:txBody>
          <a:bodyPr>
            <a:normAutofit/>
          </a:bodyPr>
          <a:lstStyle/>
          <a:p>
            <a:r>
              <a:rPr lang="en-US" sz="4000" dirty="0"/>
              <a:t>Key words, ideas or phrases?</a:t>
            </a:r>
          </a:p>
        </p:txBody>
      </p:sp>
      <p:sp>
        <p:nvSpPr>
          <p:cNvPr id="3" name="Subtitle 2">
            <a:extLst>
              <a:ext uri="{FF2B5EF4-FFF2-40B4-BE49-F238E27FC236}">
                <a16:creationId xmlns:a16="http://schemas.microsoft.com/office/drawing/2014/main" id="{628322DA-BB42-6B4B-8FF9-07B5F0EC1BB7}"/>
              </a:ext>
            </a:extLst>
          </p:cNvPr>
          <p:cNvSpPr>
            <a:spLocks noGrp="1"/>
          </p:cNvSpPr>
          <p:nvPr>
            <p:ph type="subTitle" idx="1"/>
          </p:nvPr>
        </p:nvSpPr>
        <p:spPr>
          <a:xfrm>
            <a:off x="7782910" y="5242675"/>
            <a:ext cx="4330262" cy="683284"/>
          </a:xfrm>
        </p:spPr>
        <p:txBody>
          <a:bodyPr>
            <a:normAutofit/>
          </a:bodyPr>
          <a:lstStyle/>
          <a:p>
            <a:r>
              <a:rPr lang="en-US" sz="2000" dirty="0"/>
              <a:t>Think – Pair - Share</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507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D9E9-EBF0-C742-978D-1AB0628BB35F}"/>
              </a:ext>
            </a:extLst>
          </p:cNvPr>
          <p:cNvSpPr>
            <a:spLocks noGrp="1"/>
          </p:cNvSpPr>
          <p:nvPr>
            <p:ph type="title"/>
          </p:nvPr>
        </p:nvSpPr>
        <p:spPr>
          <a:xfrm rot="16200000">
            <a:off x="-2766219" y="2766217"/>
            <a:ext cx="6858001" cy="1325563"/>
          </a:xfrm>
        </p:spPr>
        <p:txBody>
          <a:bodyPr/>
          <a:lstStyle/>
          <a:p>
            <a:pPr algn="ctr"/>
            <a:r>
              <a:rPr lang="en-US" dirty="0"/>
              <a:t>Leadership vs Management</a:t>
            </a:r>
          </a:p>
        </p:txBody>
      </p:sp>
      <p:pic>
        <p:nvPicPr>
          <p:cNvPr id="4" name="Picture 3">
            <a:extLst>
              <a:ext uri="{FF2B5EF4-FFF2-40B4-BE49-F238E27FC236}">
                <a16:creationId xmlns:a16="http://schemas.microsoft.com/office/drawing/2014/main" id="{2919F0B0-6022-C542-9D45-EC575DD67EBE}"/>
              </a:ext>
            </a:extLst>
          </p:cNvPr>
          <p:cNvPicPr>
            <a:picLocks noChangeAspect="1"/>
          </p:cNvPicPr>
          <p:nvPr/>
        </p:nvPicPr>
        <p:blipFill>
          <a:blip r:embed="rId2"/>
          <a:stretch>
            <a:fillRect/>
          </a:stretch>
        </p:blipFill>
        <p:spPr>
          <a:xfrm>
            <a:off x="1497496" y="-39756"/>
            <a:ext cx="10237304" cy="7018151"/>
          </a:xfrm>
          <a:prstGeom prst="rect">
            <a:avLst/>
          </a:prstGeom>
        </p:spPr>
      </p:pic>
    </p:spTree>
    <p:extLst>
      <p:ext uri="{BB962C8B-B14F-4D97-AF65-F5344CB8AC3E}">
        <p14:creationId xmlns:p14="http://schemas.microsoft.com/office/powerpoint/2010/main" val="3672146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19EF0F-DFB6-7A44-8284-3D39160ACCA2}"/>
              </a:ext>
            </a:extLst>
          </p:cNvPr>
          <p:cNvPicPr>
            <a:picLocks noChangeAspect="1"/>
          </p:cNvPicPr>
          <p:nvPr/>
        </p:nvPicPr>
        <p:blipFill rotWithShape="1">
          <a:blip r:embed="rId2"/>
          <a:srcRect r="18888" b="-1"/>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3897A23-AB2D-E345-8FDB-CA0F2BDF65C7}"/>
              </a:ext>
            </a:extLst>
          </p:cNvPr>
          <p:cNvSpPr>
            <a:spLocks noGrp="1"/>
          </p:cNvSpPr>
          <p:nvPr>
            <p:ph type="title"/>
          </p:nvPr>
        </p:nvSpPr>
        <p:spPr>
          <a:xfrm>
            <a:off x="669692" y="1254231"/>
            <a:ext cx="4204137" cy="1342754"/>
          </a:xfrm>
        </p:spPr>
        <p:txBody>
          <a:bodyPr>
            <a:normAutofit/>
          </a:bodyPr>
          <a:lstStyle/>
          <a:p>
            <a:pPr algn="ctr"/>
            <a:r>
              <a:rPr lang="en-US" sz="3600" dirty="0"/>
              <a:t>Leadership Styles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92AB46-8B85-0C47-8508-B2A2F778CBE6}"/>
              </a:ext>
            </a:extLst>
          </p:cNvPr>
          <p:cNvSpPr>
            <a:spLocks noGrp="1"/>
          </p:cNvSpPr>
          <p:nvPr>
            <p:ph idx="1"/>
          </p:nvPr>
        </p:nvSpPr>
        <p:spPr>
          <a:xfrm>
            <a:off x="525516" y="3417573"/>
            <a:ext cx="4801858" cy="3301279"/>
          </a:xfrm>
        </p:spPr>
        <p:txBody>
          <a:bodyPr anchor="ctr">
            <a:normAutofit/>
          </a:bodyPr>
          <a:lstStyle/>
          <a:p>
            <a:pPr marL="0" indent="0">
              <a:buNone/>
            </a:pPr>
            <a:r>
              <a:rPr lang="en-US" dirty="0"/>
              <a:t>Autocratic</a:t>
            </a:r>
          </a:p>
          <a:p>
            <a:r>
              <a:rPr lang="en-US" sz="2000" dirty="0"/>
              <a:t>Sole decision maker</a:t>
            </a:r>
          </a:p>
          <a:p>
            <a:r>
              <a:rPr lang="en-US" sz="2000" dirty="0"/>
              <a:t>No delegation</a:t>
            </a:r>
          </a:p>
          <a:p>
            <a:r>
              <a:rPr lang="en-US" sz="2000" dirty="0"/>
              <a:t>Rapid decision-making</a:t>
            </a:r>
          </a:p>
          <a:p>
            <a:r>
              <a:rPr lang="en-US" sz="2000" dirty="0"/>
              <a:t>Suitable in a crisis</a:t>
            </a:r>
          </a:p>
          <a:p>
            <a:r>
              <a:rPr lang="en-US" sz="2000" dirty="0"/>
              <a:t>Top-down communication</a:t>
            </a:r>
          </a:p>
          <a:p>
            <a:r>
              <a:rPr lang="en-US" sz="2000" dirty="0"/>
              <a:t>Minimal feedback</a:t>
            </a:r>
          </a:p>
          <a:p>
            <a:r>
              <a:rPr lang="en-US" sz="2000" dirty="0"/>
              <a:t>Alienated workers</a:t>
            </a:r>
          </a:p>
        </p:txBody>
      </p:sp>
    </p:spTree>
    <p:extLst>
      <p:ext uri="{BB962C8B-B14F-4D97-AF65-F5344CB8AC3E}">
        <p14:creationId xmlns:p14="http://schemas.microsoft.com/office/powerpoint/2010/main" val="2226146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685076E-828B-6341-94BB-0D9B545C858C}"/>
              </a:ext>
            </a:extLst>
          </p:cNvPr>
          <p:cNvPicPr>
            <a:picLocks noChangeAspect="1"/>
          </p:cNvPicPr>
          <p:nvPr/>
        </p:nvPicPr>
        <p:blipFill rotWithShape="1">
          <a:blip r:embed="rId2">
            <a:alphaModFix amt="35000"/>
            <a:extLst/>
          </a:blip>
          <a:srcRect t="22449"/>
          <a:stretch/>
        </p:blipFill>
        <p:spPr>
          <a:xfrm>
            <a:off x="20" y="10"/>
            <a:ext cx="12191980" cy="6857990"/>
          </a:xfrm>
          <a:prstGeom prst="rect">
            <a:avLst/>
          </a:prstGeom>
        </p:spPr>
      </p:pic>
      <p:sp>
        <p:nvSpPr>
          <p:cNvPr id="2" name="Title 1">
            <a:extLst>
              <a:ext uri="{FF2B5EF4-FFF2-40B4-BE49-F238E27FC236}">
                <a16:creationId xmlns:a16="http://schemas.microsoft.com/office/drawing/2014/main" id="{31EC7842-92CB-1F44-AC36-38AB548BEB0A}"/>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Leadership Styles</a:t>
            </a:r>
          </a:p>
        </p:txBody>
      </p:sp>
      <p:sp>
        <p:nvSpPr>
          <p:cNvPr id="3" name="Content Placeholder 2">
            <a:extLst>
              <a:ext uri="{FF2B5EF4-FFF2-40B4-BE49-F238E27FC236}">
                <a16:creationId xmlns:a16="http://schemas.microsoft.com/office/drawing/2014/main" id="{B612F760-ACDF-B64A-BC67-FA4C91BE718C}"/>
              </a:ext>
            </a:extLst>
          </p:cNvPr>
          <p:cNvSpPr>
            <a:spLocks noGrp="1"/>
          </p:cNvSpPr>
          <p:nvPr>
            <p:ph idx="1"/>
          </p:nvPr>
        </p:nvSpPr>
        <p:spPr>
          <a:xfrm>
            <a:off x="838200" y="1825625"/>
            <a:ext cx="10515600" cy="4351338"/>
          </a:xfrm>
        </p:spPr>
        <p:txBody>
          <a:bodyPr>
            <a:normAutofit/>
          </a:bodyPr>
          <a:lstStyle/>
          <a:p>
            <a:pPr marL="0" indent="0">
              <a:buNone/>
            </a:pPr>
            <a:r>
              <a:rPr lang="en-US" sz="3200" dirty="0">
                <a:solidFill>
                  <a:srgbClr val="FFFFFF"/>
                </a:solidFill>
              </a:rPr>
              <a:t>Democratic</a:t>
            </a:r>
          </a:p>
          <a:p>
            <a:r>
              <a:rPr lang="en-US" sz="2600" dirty="0">
                <a:solidFill>
                  <a:srgbClr val="FFFFFF"/>
                </a:solidFill>
              </a:rPr>
              <a:t>Involves employees and others</a:t>
            </a:r>
          </a:p>
          <a:p>
            <a:r>
              <a:rPr lang="en-US" sz="2600" dirty="0">
                <a:solidFill>
                  <a:srgbClr val="FFFFFF"/>
                </a:solidFill>
              </a:rPr>
              <a:t>Improves morale</a:t>
            </a:r>
          </a:p>
          <a:p>
            <a:r>
              <a:rPr lang="en-US" sz="2600" dirty="0">
                <a:solidFill>
                  <a:srgbClr val="FFFFFF"/>
                </a:solidFill>
              </a:rPr>
              <a:t>Results in better decision-making</a:t>
            </a:r>
          </a:p>
          <a:p>
            <a:r>
              <a:rPr lang="en-US" sz="2600" dirty="0">
                <a:solidFill>
                  <a:srgbClr val="FFFFFF"/>
                </a:solidFill>
              </a:rPr>
              <a:t>Reduces manager workload through delegation</a:t>
            </a:r>
          </a:p>
          <a:p>
            <a:r>
              <a:rPr lang="en-US" sz="2600" dirty="0">
                <a:solidFill>
                  <a:srgbClr val="FFFFFF"/>
                </a:solidFill>
              </a:rPr>
              <a:t>Slower decisions made</a:t>
            </a:r>
          </a:p>
          <a:p>
            <a:r>
              <a:rPr lang="en-US" sz="2600" dirty="0">
                <a:solidFill>
                  <a:srgbClr val="FFFFFF"/>
                </a:solidFill>
              </a:rPr>
              <a:t>More appropriate to professional </a:t>
            </a:r>
            <a:r>
              <a:rPr lang="en-US" sz="2600" dirty="0" err="1">
                <a:solidFill>
                  <a:srgbClr val="FFFFFF"/>
                </a:solidFill>
              </a:rPr>
              <a:t>organisations</a:t>
            </a:r>
            <a:r>
              <a:rPr lang="en-US" sz="2600" dirty="0">
                <a:solidFill>
                  <a:srgbClr val="FFFFFF"/>
                </a:solidFill>
              </a:rPr>
              <a:t> with skilled employees</a:t>
            </a:r>
          </a:p>
          <a:p>
            <a:r>
              <a:rPr lang="en-US" sz="2600" dirty="0">
                <a:solidFill>
                  <a:srgbClr val="FFFFFF"/>
                </a:solidFill>
              </a:rPr>
              <a:t>Difficult with very large workforce</a:t>
            </a:r>
          </a:p>
        </p:txBody>
      </p:sp>
    </p:spTree>
    <p:extLst>
      <p:ext uri="{BB962C8B-B14F-4D97-AF65-F5344CB8AC3E}">
        <p14:creationId xmlns:p14="http://schemas.microsoft.com/office/powerpoint/2010/main" val="35276828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EEB5-3CA1-9448-BCB1-599B2C984ED4}"/>
              </a:ext>
            </a:extLst>
          </p:cNvPr>
          <p:cNvSpPr>
            <a:spLocks noGrp="1"/>
          </p:cNvSpPr>
          <p:nvPr>
            <p:ph type="title"/>
          </p:nvPr>
        </p:nvSpPr>
        <p:spPr>
          <a:xfrm>
            <a:off x="762001" y="803325"/>
            <a:ext cx="5314536" cy="1325563"/>
          </a:xfrm>
        </p:spPr>
        <p:txBody>
          <a:bodyPr>
            <a:normAutofit/>
          </a:bodyPr>
          <a:lstStyle/>
          <a:p>
            <a:r>
              <a:rPr lang="en-US" dirty="0"/>
              <a:t>Leadership Styles</a:t>
            </a:r>
          </a:p>
        </p:txBody>
      </p:sp>
      <p:sp>
        <p:nvSpPr>
          <p:cNvPr id="3" name="Content Placeholder 2">
            <a:extLst>
              <a:ext uri="{FF2B5EF4-FFF2-40B4-BE49-F238E27FC236}">
                <a16:creationId xmlns:a16="http://schemas.microsoft.com/office/drawing/2014/main" id="{D662E99D-EC8F-904C-A02C-B7D1EE0341D4}"/>
              </a:ext>
            </a:extLst>
          </p:cNvPr>
          <p:cNvSpPr>
            <a:spLocks noGrp="1"/>
          </p:cNvSpPr>
          <p:nvPr>
            <p:ph idx="1"/>
          </p:nvPr>
        </p:nvSpPr>
        <p:spPr>
          <a:xfrm>
            <a:off x="762000" y="2279018"/>
            <a:ext cx="5314543" cy="3843486"/>
          </a:xfrm>
        </p:spPr>
        <p:txBody>
          <a:bodyPr anchor="t">
            <a:normAutofit/>
          </a:bodyPr>
          <a:lstStyle/>
          <a:p>
            <a:pPr marL="0" indent="0">
              <a:buNone/>
            </a:pPr>
            <a:r>
              <a:rPr lang="en-US" dirty="0"/>
              <a:t>Laissez-Faire</a:t>
            </a:r>
          </a:p>
          <a:p>
            <a:r>
              <a:rPr lang="en-US" sz="2100" dirty="0"/>
              <a:t>Have minimal direct impact on employee work</a:t>
            </a:r>
          </a:p>
          <a:p>
            <a:r>
              <a:rPr lang="en-US" sz="2100" dirty="0"/>
              <a:t>Allow employees greater decision-making power</a:t>
            </a:r>
          </a:p>
          <a:p>
            <a:r>
              <a:rPr lang="en-US" sz="2100" dirty="0"/>
              <a:t>Highly motivating for staff/empowerment</a:t>
            </a:r>
          </a:p>
          <a:p>
            <a:r>
              <a:rPr lang="en-US" sz="2100" dirty="0"/>
              <a:t>Useful in creative or innovative industries</a:t>
            </a:r>
          </a:p>
          <a:p>
            <a:r>
              <a:rPr lang="en-US" sz="2100" dirty="0"/>
              <a:t>Relies on employees to be motivated to complete tasks</a:t>
            </a:r>
          </a:p>
          <a:p>
            <a:endParaRPr lang="en-US" sz="21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BD970C5-7ACD-724C-8699-426A66F0DD46}"/>
              </a:ext>
            </a:extLst>
          </p:cNvPr>
          <p:cNvPicPr>
            <a:picLocks noChangeAspect="1"/>
          </p:cNvPicPr>
          <p:nvPr/>
        </p:nvPicPr>
        <p:blipFill rotWithShape="1">
          <a:blip r:embed="rId2"/>
          <a:srcRect r="36193"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55627038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0118-4819-E34B-BE3C-AD86B3E1D560}"/>
              </a:ext>
            </a:extLst>
          </p:cNvPr>
          <p:cNvSpPr>
            <a:spLocks noGrp="1"/>
          </p:cNvSpPr>
          <p:nvPr>
            <p:ph type="title"/>
          </p:nvPr>
        </p:nvSpPr>
        <p:spPr>
          <a:xfrm>
            <a:off x="648929" y="629266"/>
            <a:ext cx="5127031" cy="1676603"/>
          </a:xfrm>
        </p:spPr>
        <p:txBody>
          <a:bodyPr>
            <a:normAutofit/>
          </a:bodyPr>
          <a:lstStyle/>
          <a:p>
            <a:r>
              <a:rPr lang="en-US" dirty="0"/>
              <a:t>Leadership Styles</a:t>
            </a:r>
          </a:p>
        </p:txBody>
      </p:sp>
      <p:sp>
        <p:nvSpPr>
          <p:cNvPr id="3" name="Content Placeholder 2">
            <a:extLst>
              <a:ext uri="{FF2B5EF4-FFF2-40B4-BE49-F238E27FC236}">
                <a16:creationId xmlns:a16="http://schemas.microsoft.com/office/drawing/2014/main" id="{6E329C3B-7558-CD4E-94DE-B4C0CF879C07}"/>
              </a:ext>
            </a:extLst>
          </p:cNvPr>
          <p:cNvSpPr>
            <a:spLocks noGrp="1"/>
          </p:cNvSpPr>
          <p:nvPr>
            <p:ph idx="1"/>
          </p:nvPr>
        </p:nvSpPr>
        <p:spPr>
          <a:xfrm>
            <a:off x="648930" y="2438400"/>
            <a:ext cx="5127029" cy="3785419"/>
          </a:xfrm>
        </p:spPr>
        <p:txBody>
          <a:bodyPr>
            <a:normAutofit/>
          </a:bodyPr>
          <a:lstStyle/>
          <a:p>
            <a:pPr marL="0" indent="0">
              <a:buNone/>
            </a:pPr>
            <a:r>
              <a:rPr lang="en-US" sz="3200" dirty="0"/>
              <a:t>Paternalistic</a:t>
            </a:r>
          </a:p>
          <a:p>
            <a:r>
              <a:rPr lang="en-US" dirty="0"/>
              <a:t>Family-like ‘fatherly’ leader</a:t>
            </a:r>
          </a:p>
          <a:p>
            <a:r>
              <a:rPr lang="en-US" dirty="0"/>
              <a:t>Useful in mentoring or with smaller groups of employees</a:t>
            </a:r>
          </a:p>
          <a:p>
            <a:r>
              <a:rPr lang="en-US" dirty="0"/>
              <a:t>Creates loyalty and undivided focus towards the organization</a:t>
            </a:r>
          </a:p>
          <a:p>
            <a:r>
              <a:rPr lang="en-US" dirty="0"/>
              <a:t>Can lead to </a:t>
            </a:r>
            <a:r>
              <a:rPr lang="en-US" dirty="0" err="1"/>
              <a:t>favourites</a:t>
            </a:r>
            <a:r>
              <a:rPr lang="en-US" dirty="0"/>
              <a:t> and lack of objectivity in appraisal</a:t>
            </a:r>
          </a:p>
        </p:txBody>
      </p:sp>
      <p:pic>
        <p:nvPicPr>
          <p:cNvPr id="4" name="Picture 3">
            <a:extLst>
              <a:ext uri="{FF2B5EF4-FFF2-40B4-BE49-F238E27FC236}">
                <a16:creationId xmlns:a16="http://schemas.microsoft.com/office/drawing/2014/main" id="{816B3680-B94F-5749-9AAF-7B7987581884}"/>
              </a:ext>
            </a:extLst>
          </p:cNvPr>
          <p:cNvPicPr>
            <a:picLocks noChangeAspect="1"/>
          </p:cNvPicPr>
          <p:nvPr/>
        </p:nvPicPr>
        <p:blipFill rotWithShape="1">
          <a:blip r:embed="rId2"/>
          <a:srcRect r="1643" b="-2"/>
          <a:stretch/>
        </p:blipFill>
        <p:spPr>
          <a:xfrm>
            <a:off x="6090613" y="640082"/>
            <a:ext cx="5461724" cy="5577837"/>
          </a:xfrm>
          <a:prstGeom prst="rect">
            <a:avLst/>
          </a:prstGeom>
          <a:effectLst/>
        </p:spPr>
      </p:pic>
    </p:spTree>
    <p:extLst>
      <p:ext uri="{BB962C8B-B14F-4D97-AF65-F5344CB8AC3E}">
        <p14:creationId xmlns:p14="http://schemas.microsoft.com/office/powerpoint/2010/main" val="2823468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AAC8-87AC-3E43-B2EA-76F520FF30C2}"/>
              </a:ext>
            </a:extLst>
          </p:cNvPr>
          <p:cNvSpPr>
            <a:spLocks noGrp="1"/>
          </p:cNvSpPr>
          <p:nvPr>
            <p:ph type="title"/>
          </p:nvPr>
        </p:nvSpPr>
        <p:spPr>
          <a:xfrm>
            <a:off x="648929" y="629266"/>
            <a:ext cx="5127031" cy="1676603"/>
          </a:xfrm>
        </p:spPr>
        <p:txBody>
          <a:bodyPr>
            <a:normAutofit/>
          </a:bodyPr>
          <a:lstStyle/>
          <a:p>
            <a:r>
              <a:rPr lang="en-US" dirty="0"/>
              <a:t>Leadership Styles</a:t>
            </a:r>
          </a:p>
        </p:txBody>
      </p:sp>
      <p:sp>
        <p:nvSpPr>
          <p:cNvPr id="3" name="Content Placeholder 2">
            <a:extLst>
              <a:ext uri="{FF2B5EF4-FFF2-40B4-BE49-F238E27FC236}">
                <a16:creationId xmlns:a16="http://schemas.microsoft.com/office/drawing/2014/main" id="{ABB984E8-D308-334B-B8BF-05E1D78AD4C1}"/>
              </a:ext>
            </a:extLst>
          </p:cNvPr>
          <p:cNvSpPr>
            <a:spLocks noGrp="1"/>
          </p:cNvSpPr>
          <p:nvPr>
            <p:ph idx="1"/>
          </p:nvPr>
        </p:nvSpPr>
        <p:spPr>
          <a:xfrm>
            <a:off x="648930" y="2438400"/>
            <a:ext cx="5127029" cy="3785419"/>
          </a:xfrm>
        </p:spPr>
        <p:txBody>
          <a:bodyPr>
            <a:normAutofit/>
          </a:bodyPr>
          <a:lstStyle/>
          <a:p>
            <a:pPr marL="0" indent="0">
              <a:buNone/>
            </a:pPr>
            <a:r>
              <a:rPr lang="en-US" sz="3200" dirty="0"/>
              <a:t>Situational</a:t>
            </a:r>
          </a:p>
          <a:p>
            <a:r>
              <a:rPr lang="en-US" sz="2400" dirty="0"/>
              <a:t>Combining of different styles, adapting to the needs of the situation</a:t>
            </a:r>
          </a:p>
          <a:p>
            <a:r>
              <a:rPr lang="en-US" sz="2400" dirty="0"/>
              <a:t>Excellent for industries where change is constant</a:t>
            </a:r>
          </a:p>
          <a:p>
            <a:r>
              <a:rPr lang="en-US" sz="2400" dirty="0"/>
              <a:t>Useful when employees are diverse in their skills and personalities</a:t>
            </a:r>
          </a:p>
          <a:p>
            <a:r>
              <a:rPr lang="en-US" sz="2400" dirty="0"/>
              <a:t>Can create uncertainty for employees</a:t>
            </a:r>
          </a:p>
        </p:txBody>
      </p:sp>
      <p:pic>
        <p:nvPicPr>
          <p:cNvPr id="4" name="Picture 3">
            <a:extLst>
              <a:ext uri="{FF2B5EF4-FFF2-40B4-BE49-F238E27FC236}">
                <a16:creationId xmlns:a16="http://schemas.microsoft.com/office/drawing/2014/main" id="{8393BA33-2B7C-BB4C-9DD3-B2C916F20AB2}"/>
              </a:ext>
            </a:extLst>
          </p:cNvPr>
          <p:cNvPicPr>
            <a:picLocks noChangeAspect="1"/>
          </p:cNvPicPr>
          <p:nvPr/>
        </p:nvPicPr>
        <p:blipFill rotWithShape="1">
          <a:blip r:embed="rId2"/>
          <a:srcRect r="4432"/>
          <a:stretch/>
        </p:blipFill>
        <p:spPr>
          <a:xfrm>
            <a:off x="6090613" y="640082"/>
            <a:ext cx="5461724" cy="5577837"/>
          </a:xfrm>
          <a:prstGeom prst="rect">
            <a:avLst/>
          </a:prstGeom>
          <a:effectLst/>
        </p:spPr>
      </p:pic>
    </p:spTree>
    <p:extLst>
      <p:ext uri="{BB962C8B-B14F-4D97-AF65-F5344CB8AC3E}">
        <p14:creationId xmlns:p14="http://schemas.microsoft.com/office/powerpoint/2010/main" val="20629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352B1-F5C4-8B48-8C1B-7023572B05F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9C2D515-0D54-3D42-B4E6-D3B8C467D05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A34F851-36D8-A34C-8B79-16A998099F7C}"/>
              </a:ext>
            </a:extLst>
          </p:cNvPr>
          <p:cNvPicPr>
            <a:picLocks noChangeAspect="1"/>
          </p:cNvPicPr>
          <p:nvPr/>
        </p:nvPicPr>
        <p:blipFill rotWithShape="1">
          <a:blip r:embed="rId2"/>
          <a:srcRect b="12649"/>
          <a:stretch/>
        </p:blipFill>
        <p:spPr>
          <a:xfrm>
            <a:off x="0" y="0"/>
            <a:ext cx="12174873" cy="6380921"/>
          </a:xfrm>
          <a:prstGeom prst="rect">
            <a:avLst/>
          </a:prstGeom>
        </p:spPr>
      </p:pic>
    </p:spTree>
    <p:extLst>
      <p:ext uri="{BB962C8B-B14F-4D97-AF65-F5344CB8AC3E}">
        <p14:creationId xmlns:p14="http://schemas.microsoft.com/office/powerpoint/2010/main" val="3573958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6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1" descr="page12image256">
            <a:extLst>
              <a:ext uri="{FF2B5EF4-FFF2-40B4-BE49-F238E27FC236}">
                <a16:creationId xmlns:a16="http://schemas.microsoft.com/office/drawing/2014/main" id="{B4E7A132-B419-0F4F-9486-9A4658D602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88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A79D3-14F5-004A-8A9B-6557985A55C4}"/>
              </a:ext>
            </a:extLst>
          </p:cNvPr>
          <p:cNvSpPr>
            <a:spLocks noGrp="1"/>
          </p:cNvSpPr>
          <p:nvPr>
            <p:ph type="title"/>
          </p:nvPr>
        </p:nvSpPr>
        <p:spPr/>
        <p:txBody>
          <a:bodyPr/>
          <a:lstStyle/>
          <a:p>
            <a:r>
              <a:rPr lang="en-US" dirty="0"/>
              <a:t>2.3 Leadership and Management</a:t>
            </a:r>
          </a:p>
        </p:txBody>
      </p:sp>
      <p:sp>
        <p:nvSpPr>
          <p:cNvPr id="3" name="Content Placeholder 2">
            <a:extLst>
              <a:ext uri="{FF2B5EF4-FFF2-40B4-BE49-F238E27FC236}">
                <a16:creationId xmlns:a16="http://schemas.microsoft.com/office/drawing/2014/main" id="{3CDD3EE6-33EA-3B45-8ECA-3A32CE0E063D}"/>
              </a:ext>
            </a:extLst>
          </p:cNvPr>
          <p:cNvSpPr>
            <a:spLocks noGrp="1"/>
          </p:cNvSpPr>
          <p:nvPr>
            <p:ph idx="1"/>
          </p:nvPr>
        </p:nvSpPr>
        <p:spPr>
          <a:xfrm>
            <a:off x="838201" y="1825624"/>
            <a:ext cx="5962650" cy="4662261"/>
          </a:xfrm>
        </p:spPr>
        <p:txBody>
          <a:bodyPr>
            <a:normAutofit fontScale="92500"/>
          </a:bodyPr>
          <a:lstStyle/>
          <a:p>
            <a:pPr marL="0" indent="0" algn="just">
              <a:buNone/>
            </a:pPr>
            <a:r>
              <a:rPr lang="en-US" dirty="0"/>
              <a:t>Leadership is about inspiring and motivating a group of people to achieve, or even exceed, an aim or target. Within business, leaders are usually given formal roles, and are known as managers who oversee employees.</a:t>
            </a:r>
          </a:p>
          <a:p>
            <a:pPr algn="just"/>
            <a:endParaRPr lang="en-US" dirty="0"/>
          </a:p>
          <a:p>
            <a:pPr marL="0" indent="0" algn="just">
              <a:buNone/>
            </a:pPr>
            <a:r>
              <a:rPr lang="en-US" dirty="0"/>
              <a:t>Informally, leadership can be demonstrated by anyone. Leaders often have personal character traits that allow them to communicate and attract followers</a:t>
            </a:r>
          </a:p>
          <a:p>
            <a:pPr algn="just"/>
            <a:endParaRPr lang="en-US" dirty="0"/>
          </a:p>
        </p:txBody>
      </p:sp>
      <p:pic>
        <p:nvPicPr>
          <p:cNvPr id="4" name="Picture 3">
            <a:extLst>
              <a:ext uri="{FF2B5EF4-FFF2-40B4-BE49-F238E27FC236}">
                <a16:creationId xmlns:a16="http://schemas.microsoft.com/office/drawing/2014/main" id="{9FCF4F60-D211-F84B-ACE4-D38E75EBC7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6550" y="1344908"/>
            <a:ext cx="4824000" cy="826497"/>
          </a:xfrm>
          <a:prstGeom prst="rect">
            <a:avLst/>
          </a:prstGeom>
          <a:noFill/>
          <a:ln>
            <a:noFill/>
          </a:ln>
        </p:spPr>
      </p:pic>
      <p:pic>
        <p:nvPicPr>
          <p:cNvPr id="5" name="Content Placeholder 4">
            <a:extLst>
              <a:ext uri="{FF2B5EF4-FFF2-40B4-BE49-F238E27FC236}">
                <a16:creationId xmlns:a16="http://schemas.microsoft.com/office/drawing/2014/main" id="{4551F7D9-7556-2C42-AC4E-08F98A3CBD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6550" y="2161696"/>
            <a:ext cx="4824000" cy="4696304"/>
          </a:xfrm>
          <a:prstGeom prst="rect">
            <a:avLst/>
          </a:prstGeom>
          <a:noFill/>
          <a:ln>
            <a:noFill/>
          </a:ln>
        </p:spPr>
      </p:pic>
    </p:spTree>
    <p:extLst>
      <p:ext uri="{BB962C8B-B14F-4D97-AF65-F5344CB8AC3E}">
        <p14:creationId xmlns:p14="http://schemas.microsoft.com/office/powerpoint/2010/main" val="612549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1736FC-C7C4-694E-BC31-748F529C24EB}"/>
              </a:ext>
            </a:extLst>
          </p:cNvPr>
          <p:cNvPicPr>
            <a:picLocks noChangeAspect="1"/>
          </p:cNvPicPr>
          <p:nvPr/>
        </p:nvPicPr>
        <p:blipFill rotWithShape="1">
          <a:blip r:embed="rId3">
            <a:alphaModFix/>
            <a:extLst/>
          </a:blip>
          <a:srcRect t="428" r="1" b="14450"/>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5797F78B-AB10-4845-A28F-098AF9F27C2A}"/>
              </a:ext>
            </a:extLst>
          </p:cNvPr>
          <p:cNvSpPr>
            <a:spLocks noGrp="1"/>
          </p:cNvSpPr>
          <p:nvPr>
            <p:ph type="title"/>
          </p:nvPr>
        </p:nvSpPr>
        <p:spPr>
          <a:xfrm>
            <a:off x="804998" y="798445"/>
            <a:ext cx="4803636" cy="1311664"/>
          </a:xfrm>
        </p:spPr>
        <p:txBody>
          <a:bodyPr>
            <a:normAutofit/>
          </a:bodyPr>
          <a:lstStyle/>
          <a:p>
            <a:r>
              <a:rPr lang="en-US" dirty="0">
                <a:solidFill>
                  <a:srgbClr val="000000"/>
                </a:solidFill>
              </a:rPr>
              <a:t>Functions of Management</a:t>
            </a:r>
          </a:p>
        </p:txBody>
      </p:sp>
      <p:sp>
        <p:nvSpPr>
          <p:cNvPr id="3" name="Content Placeholder 2">
            <a:extLst>
              <a:ext uri="{FF2B5EF4-FFF2-40B4-BE49-F238E27FC236}">
                <a16:creationId xmlns:a16="http://schemas.microsoft.com/office/drawing/2014/main" id="{1A32FB4C-4F51-DD45-B902-98E4DA3620F9}"/>
              </a:ext>
            </a:extLst>
          </p:cNvPr>
          <p:cNvSpPr>
            <a:spLocks noGrp="1"/>
          </p:cNvSpPr>
          <p:nvPr>
            <p:ph idx="1"/>
          </p:nvPr>
        </p:nvSpPr>
        <p:spPr>
          <a:xfrm>
            <a:off x="804997" y="2272143"/>
            <a:ext cx="4706803" cy="3788830"/>
          </a:xfrm>
        </p:spPr>
        <p:txBody>
          <a:bodyPr anchor="ctr">
            <a:normAutofit/>
          </a:bodyPr>
          <a:lstStyle/>
          <a:p>
            <a:pPr marL="0" indent="0">
              <a:buNone/>
            </a:pPr>
            <a:r>
              <a:rPr lang="en-US" sz="2000" dirty="0">
                <a:solidFill>
                  <a:srgbClr val="000000"/>
                </a:solidFill>
              </a:rPr>
              <a:t>Henri Fayol 1916</a:t>
            </a:r>
          </a:p>
          <a:p>
            <a:r>
              <a:rPr lang="en-US" sz="2000" dirty="0">
                <a:solidFill>
                  <a:srgbClr val="000000"/>
                </a:solidFill>
              </a:rPr>
              <a:t>Planning</a:t>
            </a:r>
          </a:p>
          <a:p>
            <a:r>
              <a:rPr lang="en-US" sz="2000" dirty="0" err="1">
                <a:solidFill>
                  <a:srgbClr val="000000"/>
                </a:solidFill>
              </a:rPr>
              <a:t>Organising</a:t>
            </a:r>
            <a:endParaRPr lang="en-US" sz="2000" dirty="0">
              <a:solidFill>
                <a:srgbClr val="000000"/>
              </a:solidFill>
            </a:endParaRPr>
          </a:p>
          <a:p>
            <a:r>
              <a:rPr lang="en-US" sz="2000" dirty="0">
                <a:solidFill>
                  <a:srgbClr val="000000"/>
                </a:solidFill>
              </a:rPr>
              <a:t>Leading – Later expanded into ‘Commanding and Coordinating’</a:t>
            </a:r>
          </a:p>
          <a:p>
            <a:r>
              <a:rPr lang="en-US" sz="2000" dirty="0">
                <a:solidFill>
                  <a:srgbClr val="000000"/>
                </a:solidFill>
              </a:rPr>
              <a:t>Controlling</a:t>
            </a:r>
          </a:p>
          <a:p>
            <a:endParaRPr lang="en-US" sz="2000" dirty="0">
              <a:solidFill>
                <a:srgbClr val="000000"/>
              </a:solidFill>
            </a:endParaRPr>
          </a:p>
          <a:p>
            <a:pPr marL="0" indent="0">
              <a:buNone/>
            </a:pPr>
            <a:r>
              <a:rPr lang="en-US" sz="2000" dirty="0">
                <a:solidFill>
                  <a:srgbClr val="000000"/>
                </a:solidFill>
              </a:rPr>
              <a:t>More relevant to centralized </a:t>
            </a:r>
            <a:r>
              <a:rPr lang="en-US" sz="2000" dirty="0" err="1">
                <a:solidFill>
                  <a:srgbClr val="000000"/>
                </a:solidFill>
              </a:rPr>
              <a:t>organisations</a:t>
            </a:r>
            <a:endParaRPr lang="en-US" sz="2000" dirty="0">
              <a:solidFill>
                <a:srgbClr val="000000"/>
              </a:solidFill>
            </a:endParaRPr>
          </a:p>
        </p:txBody>
      </p:sp>
    </p:spTree>
    <p:extLst>
      <p:ext uri="{BB962C8B-B14F-4D97-AF65-F5344CB8AC3E}">
        <p14:creationId xmlns:p14="http://schemas.microsoft.com/office/powerpoint/2010/main" val="32220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1AF890-A795-2344-9952-D3F97AAD1D79}"/>
              </a:ext>
            </a:extLst>
          </p:cNvPr>
          <p:cNvSpPr>
            <a:spLocks noGrp="1"/>
          </p:cNvSpPr>
          <p:nvPr>
            <p:ph type="title"/>
          </p:nvPr>
        </p:nvSpPr>
        <p:spPr>
          <a:xfrm>
            <a:off x="6094105" y="802955"/>
            <a:ext cx="4977976" cy="1454051"/>
          </a:xfrm>
        </p:spPr>
        <p:txBody>
          <a:bodyPr>
            <a:normAutofit/>
          </a:bodyPr>
          <a:lstStyle/>
          <a:p>
            <a:r>
              <a:rPr lang="en-US">
                <a:solidFill>
                  <a:srgbClr val="000000"/>
                </a:solidFill>
              </a:rPr>
              <a:t>Functions of Management</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0924E069-B004-7940-8E43-7A215C8A5CE8}"/>
              </a:ext>
            </a:extLst>
          </p:cNvPr>
          <p:cNvPicPr>
            <a:picLocks noChangeAspect="1"/>
          </p:cNvPicPr>
          <p:nvPr/>
        </p:nvPicPr>
        <p:blipFill rotWithShape="1">
          <a:blip r:embed="rId3">
            <a:alphaModFix/>
            <a:extLst/>
          </a:blip>
          <a:srcRect l="4457" r="2"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E4242D59-0A78-C445-B3AF-51167F9C69FD}"/>
              </a:ext>
            </a:extLst>
          </p:cNvPr>
          <p:cNvSpPr>
            <a:spLocks noGrp="1"/>
          </p:cNvSpPr>
          <p:nvPr>
            <p:ph idx="1"/>
          </p:nvPr>
        </p:nvSpPr>
        <p:spPr>
          <a:xfrm>
            <a:off x="6090574" y="2421682"/>
            <a:ext cx="4977578" cy="3639289"/>
          </a:xfrm>
        </p:spPr>
        <p:txBody>
          <a:bodyPr anchor="ctr">
            <a:normAutofit/>
          </a:bodyPr>
          <a:lstStyle/>
          <a:p>
            <a:pPr marL="0" indent="0">
              <a:buNone/>
            </a:pPr>
            <a:r>
              <a:rPr lang="en-US" sz="2000" dirty="0">
                <a:solidFill>
                  <a:srgbClr val="000000"/>
                </a:solidFill>
              </a:rPr>
              <a:t>Charles Handy Management Theory (different to culture theory)</a:t>
            </a:r>
          </a:p>
          <a:p>
            <a:r>
              <a:rPr lang="en-US" sz="2000" b="1" dirty="0">
                <a:solidFill>
                  <a:srgbClr val="000000"/>
                </a:solidFill>
              </a:rPr>
              <a:t>Managers as General Practitioners </a:t>
            </a:r>
            <a:r>
              <a:rPr lang="en-US" sz="2000" dirty="0">
                <a:solidFill>
                  <a:srgbClr val="000000"/>
                </a:solidFill>
              </a:rPr>
              <a:t>– like doctors, they monitor health</a:t>
            </a:r>
          </a:p>
          <a:p>
            <a:r>
              <a:rPr lang="en-US" sz="2000" b="1" dirty="0">
                <a:solidFill>
                  <a:srgbClr val="000000"/>
                </a:solidFill>
              </a:rPr>
              <a:t>Managers as confronters of dilemmas </a:t>
            </a:r>
            <a:r>
              <a:rPr lang="en-US" sz="2000" dirty="0">
                <a:solidFill>
                  <a:srgbClr val="000000"/>
                </a:solidFill>
              </a:rPr>
              <a:t>– solving problems is their responsibility</a:t>
            </a:r>
          </a:p>
          <a:p>
            <a:r>
              <a:rPr lang="en-US" sz="2000" b="1" dirty="0">
                <a:solidFill>
                  <a:srgbClr val="000000"/>
                </a:solidFill>
              </a:rPr>
              <a:t>Managers as balancers of cultural mixes </a:t>
            </a:r>
            <a:r>
              <a:rPr lang="en-US" sz="2000" dirty="0">
                <a:solidFill>
                  <a:srgbClr val="000000"/>
                </a:solidFill>
              </a:rPr>
              <a:t>– they need to be culturally aware to reduce conflict, improve communication and decision-making</a:t>
            </a:r>
          </a:p>
        </p:txBody>
      </p:sp>
    </p:spTree>
    <p:extLst>
      <p:ext uri="{BB962C8B-B14F-4D97-AF65-F5344CB8AC3E}">
        <p14:creationId xmlns:p14="http://schemas.microsoft.com/office/powerpoint/2010/main" val="1360511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C293-2AD4-DB4D-9024-13C9C8F23020}"/>
              </a:ext>
            </a:extLst>
          </p:cNvPr>
          <p:cNvSpPr>
            <a:spLocks noGrp="1"/>
          </p:cNvSpPr>
          <p:nvPr>
            <p:ph type="title"/>
          </p:nvPr>
        </p:nvSpPr>
        <p:spPr>
          <a:xfrm>
            <a:off x="655320" y="365125"/>
            <a:ext cx="5120114" cy="1692794"/>
          </a:xfrm>
        </p:spPr>
        <p:txBody>
          <a:bodyPr>
            <a:normAutofit/>
          </a:bodyPr>
          <a:lstStyle/>
          <a:p>
            <a:r>
              <a:rPr lang="en-US" dirty="0"/>
              <a:t>Functions of Management</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2C54B9-7403-D349-AA93-C93C9CFA7CFC}"/>
              </a:ext>
            </a:extLst>
          </p:cNvPr>
          <p:cNvSpPr>
            <a:spLocks noGrp="1"/>
          </p:cNvSpPr>
          <p:nvPr>
            <p:ph idx="1"/>
          </p:nvPr>
        </p:nvSpPr>
        <p:spPr>
          <a:xfrm>
            <a:off x="655320" y="2575034"/>
            <a:ext cx="7872453" cy="3945036"/>
          </a:xfrm>
        </p:spPr>
        <p:txBody>
          <a:bodyPr>
            <a:noAutofit/>
          </a:bodyPr>
          <a:lstStyle/>
          <a:p>
            <a:pPr marL="0" indent="0">
              <a:buNone/>
            </a:pPr>
            <a:r>
              <a:rPr lang="en-US" sz="2100" dirty="0"/>
              <a:t>Peter Drucker – Management by Objectives 1954</a:t>
            </a:r>
          </a:p>
          <a:p>
            <a:pPr marL="0" indent="0">
              <a:buNone/>
            </a:pPr>
            <a:r>
              <a:rPr lang="en-US" sz="2100" dirty="0"/>
              <a:t>Managers are responsible for:</a:t>
            </a:r>
          </a:p>
          <a:p>
            <a:r>
              <a:rPr lang="en-US" sz="2100" dirty="0"/>
              <a:t>Setting </a:t>
            </a:r>
            <a:r>
              <a:rPr lang="en-US" sz="2100" dirty="0" err="1"/>
              <a:t>organisational</a:t>
            </a:r>
            <a:r>
              <a:rPr lang="en-US" sz="2100" dirty="0"/>
              <a:t> objectives</a:t>
            </a:r>
          </a:p>
          <a:p>
            <a:r>
              <a:rPr lang="en-US" sz="2100" dirty="0" err="1"/>
              <a:t>Organising</a:t>
            </a:r>
            <a:r>
              <a:rPr lang="en-US" sz="2100" dirty="0"/>
              <a:t> tasks and people</a:t>
            </a:r>
          </a:p>
          <a:p>
            <a:r>
              <a:rPr lang="en-US" sz="2100" dirty="0"/>
              <a:t>Communicating and motivating employees</a:t>
            </a:r>
          </a:p>
          <a:p>
            <a:r>
              <a:rPr lang="en-US" sz="2100" dirty="0"/>
              <a:t>Measuring performance</a:t>
            </a:r>
          </a:p>
          <a:p>
            <a:r>
              <a:rPr lang="en-US" sz="2100" dirty="0"/>
              <a:t>Developing people</a:t>
            </a:r>
          </a:p>
          <a:p>
            <a:endParaRPr lang="en-US" sz="2100" dirty="0"/>
          </a:p>
          <a:p>
            <a:pPr marL="0" indent="0">
              <a:buNone/>
            </a:pPr>
            <a:r>
              <a:rPr lang="en-US" sz="2100" dirty="0"/>
              <a:t>Drucker’s theory applies to more decentralized </a:t>
            </a:r>
            <a:r>
              <a:rPr lang="en-US" sz="2100" dirty="0" err="1"/>
              <a:t>organisations</a:t>
            </a:r>
            <a:endParaRPr lang="en-US" sz="2100" dirty="0"/>
          </a:p>
        </p:txBody>
      </p:sp>
      <p:pic>
        <p:nvPicPr>
          <p:cNvPr id="4" name="Picture 3">
            <a:extLst>
              <a:ext uri="{FF2B5EF4-FFF2-40B4-BE49-F238E27FC236}">
                <a16:creationId xmlns:a16="http://schemas.microsoft.com/office/drawing/2014/main" id="{650A6D07-2B64-ED4E-8BBC-E1BAC8EE85B5}"/>
              </a:ext>
            </a:extLst>
          </p:cNvPr>
          <p:cNvPicPr>
            <a:picLocks noChangeAspect="1"/>
          </p:cNvPicPr>
          <p:nvPr/>
        </p:nvPicPr>
        <p:blipFill rotWithShape="1">
          <a:blip r:embed="rId3"/>
          <a:srcRect l="20770" r="2405"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345980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25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1BFEA7-64FB-814E-BD79-1A92A7E04BE1}"/>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Leadership vs Management</a:t>
            </a:r>
          </a:p>
        </p:txBody>
      </p:sp>
      <p:pic>
        <p:nvPicPr>
          <p:cNvPr id="4" name="Picture 3">
            <a:extLst>
              <a:ext uri="{FF2B5EF4-FFF2-40B4-BE49-F238E27FC236}">
                <a16:creationId xmlns:a16="http://schemas.microsoft.com/office/drawing/2014/main" id="{0444C552-3EDA-3D4A-BFD0-04096BA4120E}"/>
              </a:ext>
            </a:extLst>
          </p:cNvPr>
          <p:cNvPicPr>
            <a:picLocks noChangeAspect="1"/>
          </p:cNvPicPr>
          <p:nvPr/>
        </p:nvPicPr>
        <p:blipFill rotWithShape="1">
          <a:blip r:embed="rId2"/>
          <a:srcRect l="5572" r="4304"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D6321A8-6BFA-8F42-87C5-8BBEEED949CD}"/>
              </a:ext>
            </a:extLst>
          </p:cNvPr>
          <p:cNvSpPr>
            <a:spLocks noGrp="1"/>
          </p:cNvSpPr>
          <p:nvPr>
            <p:ph idx="1"/>
          </p:nvPr>
        </p:nvSpPr>
        <p:spPr>
          <a:xfrm>
            <a:off x="7752523" y="596348"/>
            <a:ext cx="3935894" cy="5645426"/>
          </a:xfrm>
        </p:spPr>
        <p:txBody>
          <a:bodyPr anchor="ctr">
            <a:normAutofit/>
          </a:bodyPr>
          <a:lstStyle/>
          <a:p>
            <a:pPr marL="0" indent="0">
              <a:buNone/>
            </a:pPr>
            <a:r>
              <a:rPr lang="en-US" sz="1700" b="1" dirty="0">
                <a:solidFill>
                  <a:srgbClr val="FFFFFF"/>
                </a:solidFill>
              </a:rPr>
              <a:t>Commitment</a:t>
            </a:r>
          </a:p>
          <a:p>
            <a:r>
              <a:rPr lang="en-US" sz="1700" dirty="0">
                <a:solidFill>
                  <a:srgbClr val="FFFFFF"/>
                </a:solidFill>
              </a:rPr>
              <a:t>Managers work by the clock, leaders are involved all the time</a:t>
            </a:r>
          </a:p>
          <a:p>
            <a:endParaRPr lang="en-US" sz="1700" dirty="0">
              <a:solidFill>
                <a:srgbClr val="FFFFFF"/>
              </a:solidFill>
            </a:endParaRPr>
          </a:p>
          <a:p>
            <a:pPr marL="0" indent="0">
              <a:buNone/>
            </a:pPr>
            <a:r>
              <a:rPr lang="en-US" sz="1700" b="1" dirty="0">
                <a:solidFill>
                  <a:srgbClr val="FFFFFF"/>
                </a:solidFill>
              </a:rPr>
              <a:t>Employees vs followers</a:t>
            </a:r>
          </a:p>
          <a:p>
            <a:r>
              <a:rPr lang="en-US" sz="1700" dirty="0">
                <a:solidFill>
                  <a:srgbClr val="FFFFFF"/>
                </a:solidFill>
              </a:rPr>
              <a:t>Managers have employees, leaders have followers</a:t>
            </a:r>
          </a:p>
          <a:p>
            <a:endParaRPr lang="en-US" sz="1700" dirty="0">
              <a:solidFill>
                <a:srgbClr val="FFFFFF"/>
              </a:solidFill>
            </a:endParaRPr>
          </a:p>
          <a:p>
            <a:pPr marL="0" indent="0">
              <a:buNone/>
            </a:pPr>
            <a:r>
              <a:rPr lang="en-US" sz="1700" b="1" dirty="0">
                <a:solidFill>
                  <a:srgbClr val="FFFFFF"/>
                </a:solidFill>
              </a:rPr>
              <a:t>Vision</a:t>
            </a:r>
          </a:p>
          <a:p>
            <a:r>
              <a:rPr lang="en-US" sz="1700" dirty="0">
                <a:solidFill>
                  <a:srgbClr val="FFFFFF"/>
                </a:solidFill>
              </a:rPr>
              <a:t>Managers focus on the short-term, leaders imagine the long-term</a:t>
            </a:r>
          </a:p>
          <a:p>
            <a:endParaRPr lang="en-US" sz="1700" dirty="0">
              <a:solidFill>
                <a:srgbClr val="FFFFFF"/>
              </a:solidFill>
            </a:endParaRPr>
          </a:p>
          <a:p>
            <a:pPr marL="0" indent="0">
              <a:buNone/>
            </a:pPr>
            <a:r>
              <a:rPr lang="en-US" sz="1700" b="1" dirty="0">
                <a:solidFill>
                  <a:srgbClr val="FFFFFF"/>
                </a:solidFill>
              </a:rPr>
              <a:t>Risk-taking</a:t>
            </a:r>
          </a:p>
          <a:p>
            <a:r>
              <a:rPr lang="en-US" sz="1700" dirty="0">
                <a:solidFill>
                  <a:srgbClr val="FFFFFF"/>
                </a:solidFill>
              </a:rPr>
              <a:t>Managers are risk adverse, leaders will take risks to achieve their aim</a:t>
            </a:r>
          </a:p>
          <a:p>
            <a:endParaRPr lang="en-US" sz="1700" dirty="0">
              <a:solidFill>
                <a:srgbClr val="FFFFFF"/>
              </a:solidFill>
            </a:endParaRPr>
          </a:p>
          <a:p>
            <a:r>
              <a:rPr lang="en-US" sz="1700" dirty="0">
                <a:solidFill>
                  <a:srgbClr val="FFFFFF"/>
                </a:solidFill>
              </a:rPr>
              <a:t>The textbook includes an exhaustive list</a:t>
            </a:r>
          </a:p>
        </p:txBody>
      </p:sp>
    </p:spTree>
    <p:extLst>
      <p:ext uri="{BB962C8B-B14F-4D97-AF65-F5344CB8AC3E}">
        <p14:creationId xmlns:p14="http://schemas.microsoft.com/office/powerpoint/2010/main" val="3207512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6B1A5D-119A-0843-84F5-37074FAC0326}"/>
              </a:ext>
            </a:extLst>
          </p:cNvPr>
          <p:cNvPicPr>
            <a:picLocks noChangeAspect="1"/>
          </p:cNvPicPr>
          <p:nvPr/>
        </p:nvPicPr>
        <p:blipFill rotWithShape="1">
          <a:blip r:embed="rId3">
            <a:alphaModFix/>
            <a:extLst/>
          </a:blip>
          <a:srcRect l="19769" r="57893" b="-1"/>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064BF7B6-A825-2741-BD7B-38E77E74B3AB}"/>
              </a:ext>
            </a:extLst>
          </p:cNvPr>
          <p:cNvSpPr>
            <a:spLocks noGrp="1"/>
          </p:cNvSpPr>
          <p:nvPr>
            <p:ph type="title"/>
          </p:nvPr>
        </p:nvSpPr>
        <p:spPr>
          <a:xfrm>
            <a:off x="804998" y="798445"/>
            <a:ext cx="4803636" cy="1311664"/>
          </a:xfrm>
        </p:spPr>
        <p:txBody>
          <a:bodyPr>
            <a:normAutofit/>
          </a:bodyPr>
          <a:lstStyle/>
          <a:p>
            <a:r>
              <a:rPr lang="en-US">
                <a:solidFill>
                  <a:srgbClr val="000000"/>
                </a:solidFill>
              </a:rPr>
              <a:t>Leadership theory</a:t>
            </a:r>
          </a:p>
        </p:txBody>
      </p:sp>
      <p:sp>
        <p:nvSpPr>
          <p:cNvPr id="3" name="Content Placeholder 2">
            <a:extLst>
              <a:ext uri="{FF2B5EF4-FFF2-40B4-BE49-F238E27FC236}">
                <a16:creationId xmlns:a16="http://schemas.microsoft.com/office/drawing/2014/main" id="{0266E5F0-5802-3D48-A82F-78CF599E643A}"/>
              </a:ext>
            </a:extLst>
          </p:cNvPr>
          <p:cNvSpPr>
            <a:spLocks noGrp="1"/>
          </p:cNvSpPr>
          <p:nvPr>
            <p:ph idx="1"/>
          </p:nvPr>
        </p:nvSpPr>
        <p:spPr>
          <a:xfrm>
            <a:off x="804997" y="1948070"/>
            <a:ext cx="4706803" cy="4631633"/>
          </a:xfrm>
        </p:spPr>
        <p:txBody>
          <a:bodyPr anchor="ctr">
            <a:normAutofit/>
          </a:bodyPr>
          <a:lstStyle/>
          <a:p>
            <a:pPr marL="0" indent="0">
              <a:buNone/>
            </a:pPr>
            <a:r>
              <a:rPr lang="en-US" sz="3200" dirty="0">
                <a:solidFill>
                  <a:srgbClr val="000000"/>
                </a:solidFill>
              </a:rPr>
              <a:t>Trait Theory</a:t>
            </a:r>
          </a:p>
          <a:p>
            <a:r>
              <a:rPr lang="en-US" sz="2400" dirty="0">
                <a:solidFill>
                  <a:srgbClr val="000000"/>
                </a:solidFill>
              </a:rPr>
              <a:t>Achievement drive:</a:t>
            </a:r>
          </a:p>
          <a:p>
            <a:r>
              <a:rPr lang="en-US" sz="2400" dirty="0">
                <a:solidFill>
                  <a:srgbClr val="000000"/>
                </a:solidFill>
              </a:rPr>
              <a:t>Leadership motivation</a:t>
            </a:r>
          </a:p>
          <a:p>
            <a:r>
              <a:rPr lang="en-US" sz="2400" dirty="0">
                <a:solidFill>
                  <a:srgbClr val="000000"/>
                </a:solidFill>
              </a:rPr>
              <a:t>Honesty and integrity</a:t>
            </a:r>
          </a:p>
          <a:p>
            <a:r>
              <a:rPr lang="en-US" sz="2400" dirty="0">
                <a:solidFill>
                  <a:srgbClr val="000000"/>
                </a:solidFill>
              </a:rPr>
              <a:t>Self-confidence</a:t>
            </a:r>
          </a:p>
          <a:p>
            <a:r>
              <a:rPr lang="en-US" sz="2400" dirty="0">
                <a:solidFill>
                  <a:srgbClr val="000000"/>
                </a:solidFill>
              </a:rPr>
              <a:t>Cognitive ability</a:t>
            </a:r>
          </a:p>
          <a:p>
            <a:r>
              <a:rPr lang="en-US" sz="2400" dirty="0">
                <a:solidFill>
                  <a:srgbClr val="000000"/>
                </a:solidFill>
              </a:rPr>
              <a:t>Knowledge of business</a:t>
            </a:r>
          </a:p>
          <a:p>
            <a:r>
              <a:rPr lang="en-US" sz="2400" dirty="0">
                <a:solidFill>
                  <a:srgbClr val="000000"/>
                </a:solidFill>
              </a:rPr>
              <a:t>Emotional Maturity</a:t>
            </a:r>
          </a:p>
          <a:p>
            <a:r>
              <a:rPr lang="en-US" sz="2400" dirty="0">
                <a:solidFill>
                  <a:srgbClr val="000000"/>
                </a:solidFill>
              </a:rPr>
              <a:t>Charisma, creativity and flexibility</a:t>
            </a:r>
          </a:p>
          <a:p>
            <a:endParaRPr lang="en-US" sz="2000" dirty="0">
              <a:solidFill>
                <a:srgbClr val="000000"/>
              </a:solidFill>
            </a:endParaRPr>
          </a:p>
        </p:txBody>
      </p:sp>
    </p:spTree>
    <p:extLst>
      <p:ext uri="{BB962C8B-B14F-4D97-AF65-F5344CB8AC3E}">
        <p14:creationId xmlns:p14="http://schemas.microsoft.com/office/powerpoint/2010/main" val="366629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F909C2-B59A-CA40-9272-4DC65A488656}"/>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Leadership Theory</a:t>
            </a:r>
          </a:p>
        </p:txBody>
      </p:sp>
      <p:sp>
        <p:nvSpPr>
          <p:cNvPr id="3" name="Content Placeholder 2">
            <a:extLst>
              <a:ext uri="{FF2B5EF4-FFF2-40B4-BE49-F238E27FC236}">
                <a16:creationId xmlns:a16="http://schemas.microsoft.com/office/drawing/2014/main" id="{AFD2C1D8-2B70-044F-9D49-F14CAFE23376}"/>
              </a:ext>
            </a:extLst>
          </p:cNvPr>
          <p:cNvSpPr>
            <a:spLocks noGrp="1"/>
          </p:cNvSpPr>
          <p:nvPr>
            <p:ph idx="1"/>
          </p:nvPr>
        </p:nvSpPr>
        <p:spPr>
          <a:xfrm>
            <a:off x="1524000" y="1525638"/>
            <a:ext cx="9144000" cy="420001"/>
          </a:xfrm>
        </p:spPr>
        <p:txBody>
          <a:bodyPr vert="horz" lIns="91440" tIns="45720" rIns="91440" bIns="45720" rtlCol="0">
            <a:normAutofit/>
          </a:bodyPr>
          <a:lstStyle/>
          <a:p>
            <a:pPr marL="0" indent="0" algn="ctr">
              <a:buNone/>
            </a:pPr>
            <a:r>
              <a:rPr lang="en-US" sz="2000" kern="1200" dirty="0">
                <a:solidFill>
                  <a:srgbClr val="FA7736"/>
                </a:solidFill>
                <a:latin typeface="+mn-lt"/>
                <a:ea typeface="+mn-ea"/>
                <a:cs typeface="+mn-cs"/>
              </a:rPr>
              <a:t>Tannenbaum and Schmidt Leadership Continuum</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DBBB9B4-BB38-294F-92F6-3F2C65E8D8CE}"/>
              </a:ext>
            </a:extLst>
          </p:cNvPr>
          <p:cNvPicPr>
            <a:picLocks noChangeAspect="1"/>
          </p:cNvPicPr>
          <p:nvPr/>
        </p:nvPicPr>
        <p:blipFill>
          <a:blip r:embed="rId2"/>
          <a:stretch>
            <a:fillRect/>
          </a:stretch>
        </p:blipFill>
        <p:spPr>
          <a:xfrm>
            <a:off x="3013005" y="2509911"/>
            <a:ext cx="6110891" cy="3997637"/>
          </a:xfrm>
          <a:prstGeom prst="rect">
            <a:avLst/>
          </a:prstGeom>
        </p:spPr>
      </p:pic>
    </p:spTree>
    <p:extLst>
      <p:ext uri="{BB962C8B-B14F-4D97-AF65-F5344CB8AC3E}">
        <p14:creationId xmlns:p14="http://schemas.microsoft.com/office/powerpoint/2010/main" val="353192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F909C2-B59A-CA40-9272-4DC65A488656}"/>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Leadership Theory</a:t>
            </a:r>
          </a:p>
        </p:txBody>
      </p:sp>
      <p:sp>
        <p:nvSpPr>
          <p:cNvPr id="3" name="Content Placeholder 2">
            <a:extLst>
              <a:ext uri="{FF2B5EF4-FFF2-40B4-BE49-F238E27FC236}">
                <a16:creationId xmlns:a16="http://schemas.microsoft.com/office/drawing/2014/main" id="{AFD2C1D8-2B70-044F-9D49-F14CAFE23376}"/>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Blake and Mouton’s Managerial Grid</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01B2D7D-7EEC-B740-B269-05738DA3BBE8}"/>
              </a:ext>
            </a:extLst>
          </p:cNvPr>
          <p:cNvPicPr>
            <a:picLocks noChangeAspect="1"/>
          </p:cNvPicPr>
          <p:nvPr/>
        </p:nvPicPr>
        <p:blipFill>
          <a:blip r:embed="rId2"/>
          <a:stretch>
            <a:fillRect/>
          </a:stretch>
        </p:blipFill>
        <p:spPr>
          <a:xfrm>
            <a:off x="5352592" y="492573"/>
            <a:ext cx="6156005" cy="5880796"/>
          </a:xfrm>
          <a:prstGeom prst="rect">
            <a:avLst/>
          </a:prstGeom>
        </p:spPr>
      </p:pic>
    </p:spTree>
    <p:extLst>
      <p:ext uri="{BB962C8B-B14F-4D97-AF65-F5344CB8AC3E}">
        <p14:creationId xmlns:p14="http://schemas.microsoft.com/office/powerpoint/2010/main" val="2094536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TotalTime>
  <Words>1015</Words>
  <Application>Microsoft Macintosh PowerPoint</Application>
  <PresentationFormat>Widescreen</PresentationFormat>
  <Paragraphs>149</Paragraphs>
  <Slides>17</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Key words, ideas or phrases?</vt:lpstr>
      <vt:lpstr>2.3 Leadership and Management</vt:lpstr>
      <vt:lpstr>Functions of Management</vt:lpstr>
      <vt:lpstr>Functions of Management</vt:lpstr>
      <vt:lpstr>Functions of Management</vt:lpstr>
      <vt:lpstr>Leadership vs Management</vt:lpstr>
      <vt:lpstr>Leadership theory</vt:lpstr>
      <vt:lpstr>Leadership Theory</vt:lpstr>
      <vt:lpstr>Leadership Theory</vt:lpstr>
      <vt:lpstr>Leadership vs Management</vt:lpstr>
      <vt:lpstr>Leadership Styles</vt:lpstr>
      <vt:lpstr>Leadership Styles</vt:lpstr>
      <vt:lpstr>Leadership Styles</vt:lpstr>
      <vt:lpstr>Leadership Styles</vt:lpstr>
      <vt:lpstr>Leadership Styles</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words, ideas or phrases?</dc:title>
  <dc:creator>Jason Marchant</dc:creator>
  <cp:lastModifiedBy>Jason Marchant</cp:lastModifiedBy>
  <cp:revision>12</cp:revision>
  <dcterms:created xsi:type="dcterms:W3CDTF">2018-10-13T19:40:32Z</dcterms:created>
  <dcterms:modified xsi:type="dcterms:W3CDTF">2018-10-14T07:18:42Z</dcterms:modified>
</cp:coreProperties>
</file>